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6" r:id="rId6"/>
    <p:sldId id="261" r:id="rId7"/>
    <p:sldId id="267" r:id="rId8"/>
    <p:sldId id="262" r:id="rId9"/>
    <p:sldId id="263" r:id="rId10"/>
    <p:sldId id="269" r:id="rId11"/>
    <p:sldId id="268" r:id="rId12"/>
    <p:sldId id="264" r:id="rId13"/>
    <p:sldId id="265" r:id="rId14"/>
    <p:sldId id="260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7" autoAdjust="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ECC85-1C7C-41C5-8193-A596FE0995EA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1213E-7CAD-446D-879B-5B3F948243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213E-7CAD-446D-879B-5B3F9482438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http://sv.wikipedia.org/wiki/Fil:Flag_of_Transvaal.png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213E-7CAD-446D-879B-5B3F9482438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213E-7CAD-446D-879B-5B3F9482438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213E-7CAD-446D-879B-5B3F9482438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213E-7CAD-446D-879B-5B3F9482438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213E-7CAD-446D-879B-5B3F9482438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213E-7CAD-446D-879B-5B3F9482438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213E-7CAD-446D-879B-5B3F9482438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213E-7CAD-446D-879B-5B3F9482438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213E-7CAD-446D-879B-5B3F9482438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213E-7CAD-446D-879B-5B3F9482438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213E-7CAD-446D-879B-5B3F9482438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213E-7CAD-446D-879B-5B3F9482438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213E-7CAD-446D-879B-5B3F9482438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213E-7CAD-446D-879B-5B3F9482438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7B43-F75C-44A4-A156-187D248E1945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E3F4-4BCA-48CA-9C12-DF3B256B2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7B43-F75C-44A4-A156-187D248E1945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E3F4-4BCA-48CA-9C12-DF3B256B2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7B43-F75C-44A4-A156-187D248E1945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E3F4-4BCA-48CA-9C12-DF3B256B2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7B43-F75C-44A4-A156-187D248E1945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E3F4-4BCA-48CA-9C12-DF3B256B2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7B43-F75C-44A4-A156-187D248E1945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E3F4-4BCA-48CA-9C12-DF3B256B2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7B43-F75C-44A4-A156-187D248E1945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E3F4-4BCA-48CA-9C12-DF3B256B2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7B43-F75C-44A4-A156-187D248E1945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E3F4-4BCA-48CA-9C12-DF3B256B2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7B43-F75C-44A4-A156-187D248E1945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E3F4-4BCA-48CA-9C12-DF3B256B2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7B43-F75C-44A4-A156-187D248E1945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E3F4-4BCA-48CA-9C12-DF3B256B2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7B43-F75C-44A4-A156-187D248E1945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E3F4-4BCA-48CA-9C12-DF3B256B2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7B43-F75C-44A4-A156-187D248E1945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E3F4-4BCA-48CA-9C12-DF3B256B2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C7B43-F75C-44A4-A156-187D248E1945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FE3F4-4BCA-48CA-9C12-DF3B256B2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4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newspaper.li/static/eda8a7e6cd14f10b4f9d3d1660de9c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03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39975"/>
            <a:ext cx="7772400" cy="1470025"/>
          </a:xfrm>
          <a:solidFill>
            <a:srgbClr val="FFC000">
              <a:alpha val="45000"/>
            </a:srgb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Pristina" pitchFamily="66" charset="0"/>
              </a:rPr>
              <a:t>Revolts in the Empire </a:t>
            </a:r>
            <a:br>
              <a:rPr lang="en-US" b="1" dirty="0" smtClean="0">
                <a:solidFill>
                  <a:srgbClr val="C00000"/>
                </a:solidFill>
                <a:latin typeface="Pristina" pitchFamily="66" charset="0"/>
              </a:rPr>
            </a:br>
            <a:r>
              <a:rPr lang="en-US" sz="3000" b="1" dirty="0" smtClean="0">
                <a:solidFill>
                  <a:srgbClr val="C00000"/>
                </a:solidFill>
                <a:latin typeface="Pristina" pitchFamily="66" charset="0"/>
              </a:rPr>
              <a:t>The Boxer Rebellion, The Boer Wars, and the Sepoy Rebellion</a:t>
            </a:r>
            <a:endParaRPr lang="en-US" sz="3000" b="1" dirty="0">
              <a:solidFill>
                <a:srgbClr val="C00000"/>
              </a:solidFill>
              <a:latin typeface="Pristin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  <a:latin typeface="Pristina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Pristina" pitchFamily="66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Pristina" pitchFamily="66" charset="0"/>
              </a:rPr>
              <a:t>Will Schwartz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upload.wikimedia.org/wikipedia/commons/5/53/Flag_of_Transvaal.pn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The Second Boer War: Back to the Battlefield</a:t>
            </a:r>
            <a:endParaRPr lang="en-US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War Again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457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600" dirty="0" smtClean="0"/>
              <a:t>British rejected </a:t>
            </a:r>
            <a:r>
              <a:rPr lang="en-US" sz="1600" b="1" dirty="0" smtClean="0"/>
              <a:t>Transvaal Ultimatum</a:t>
            </a:r>
            <a:r>
              <a:rPr lang="en-US" sz="1600" dirty="0" smtClean="0"/>
              <a:t>: British would retract troops from shared border and keep all incoming troops on boats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600" dirty="0" smtClean="0"/>
              <a:t>Boers took siege of many cities holding British garrisons [ex. </a:t>
            </a:r>
            <a:r>
              <a:rPr lang="en-US" sz="1600" b="1" dirty="0" smtClean="0"/>
              <a:t>Ladysmith </a:t>
            </a:r>
            <a:r>
              <a:rPr lang="en-US" sz="1600" dirty="0" smtClean="0"/>
              <a:t>in Natal- 1899]</a:t>
            </a:r>
          </a:p>
          <a:p>
            <a:pPr marL="573088" lvl="1" indent="-115888">
              <a:buFont typeface="Arial" pitchFamily="34" charset="0"/>
              <a:buChar char="•"/>
            </a:pPr>
            <a:r>
              <a:rPr lang="en-US" sz="1600" dirty="0" smtClean="0"/>
              <a:t>Boers use guerilla warfare and camouflage to counteract Britain’s superior numbers </a:t>
            </a:r>
          </a:p>
          <a:p>
            <a:pPr marL="115888" lvl="1" indent="-115888">
              <a:buFont typeface="Arial" pitchFamily="34" charset="0"/>
              <a:buChar char="•"/>
            </a:pPr>
            <a:r>
              <a:rPr lang="en-US" sz="1600" dirty="0" smtClean="0"/>
              <a:t>Cities under siege freed → Boers experience collapse on all fronts</a:t>
            </a:r>
          </a:p>
          <a:p>
            <a:pPr marL="115888" lvl="1" indent="-115888">
              <a:buFont typeface="Arial" pitchFamily="34" charset="0"/>
              <a:buChar char="•"/>
            </a:pPr>
            <a:r>
              <a:rPr lang="en-US" sz="1600" b="1" dirty="0" smtClean="0"/>
              <a:t>Field Marshal Herbert Kitchener </a:t>
            </a:r>
            <a:r>
              <a:rPr lang="en-US" sz="1600" b="1" dirty="0" smtClean="0"/>
              <a:t>‘s </a:t>
            </a:r>
            <a:r>
              <a:rPr lang="en-US" sz="1600" dirty="0" smtClean="0"/>
              <a:t>plan </a:t>
            </a:r>
            <a:r>
              <a:rPr lang="en-US" sz="1600" dirty="0" smtClean="0"/>
              <a:t>to end war:</a:t>
            </a:r>
          </a:p>
          <a:p>
            <a:pPr marL="685800" lvl="2" indent="-228600">
              <a:buFont typeface="+mj-lt"/>
              <a:buAutoNum type="arabicPeriod"/>
            </a:pPr>
            <a:r>
              <a:rPr lang="en-US" sz="1600" dirty="0" smtClean="0"/>
              <a:t>Burn fields, farms, and houses: reduce resistance’s food and shelter</a:t>
            </a:r>
          </a:p>
          <a:p>
            <a:pPr marL="685800" lvl="2" indent="-228600">
              <a:buFont typeface="+mj-lt"/>
              <a:buAutoNum type="arabicPeriod"/>
            </a:pPr>
            <a:r>
              <a:rPr lang="en-US" sz="1600" dirty="0" smtClean="0"/>
              <a:t>Concentration camps: contained civilians- provoke surrender, reduce outside help </a:t>
            </a:r>
          </a:p>
          <a:p>
            <a:pPr marL="1143000" lvl="3" indent="-228600">
              <a:buFont typeface="Arial" pitchFamily="34" charset="0"/>
              <a:buChar char="•"/>
            </a:pPr>
            <a:r>
              <a:rPr lang="en-US" sz="1600" dirty="0" smtClean="0"/>
              <a:t>20,000+ died for disease and starvation</a:t>
            </a:r>
          </a:p>
          <a:p>
            <a:pPr marL="115888" lvl="1" indent="-115888">
              <a:buFont typeface="Arial" pitchFamily="34" charset="0"/>
              <a:buChar char="•"/>
            </a:pPr>
            <a:r>
              <a:rPr lang="en-US" sz="1600" dirty="0" smtClean="0"/>
              <a:t>Final battle: </a:t>
            </a:r>
            <a:r>
              <a:rPr lang="en-US" sz="1600" b="1" dirty="0" err="1" smtClean="0"/>
              <a:t>Bergendal</a:t>
            </a:r>
            <a:r>
              <a:rPr lang="en-US" sz="1600" dirty="0" smtClean="0"/>
              <a:t>, Boers lost and surrendered [August 1899]</a:t>
            </a:r>
          </a:p>
          <a:p>
            <a:pPr marL="573088" lvl="2" indent="-115888">
              <a:buFont typeface="Arial" pitchFamily="34" charset="0"/>
              <a:buChar char="•"/>
            </a:pPr>
            <a:r>
              <a:rPr lang="en-US" sz="1600" dirty="0" smtClean="0"/>
              <a:t>Resistance died slowly, attacks on British by small groups of commandos lasted two more years [</a:t>
            </a:r>
            <a:r>
              <a:rPr lang="en-US" sz="1600" b="1" dirty="0" smtClean="0"/>
              <a:t>guerilla phase</a:t>
            </a:r>
            <a:r>
              <a:rPr lang="en-US" sz="1600" dirty="0" smtClean="0"/>
              <a:t>]  (Rosenberg)</a:t>
            </a:r>
            <a:endParaRPr lang="en-US" sz="1600" dirty="0"/>
          </a:p>
        </p:txBody>
      </p:sp>
      <p:pic>
        <p:nvPicPr>
          <p:cNvPr id="37890" name="Picture 2" descr="File:Boercamp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219200"/>
            <a:ext cx="3549041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38862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Boer women and children in British concentration camp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96390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http://sv.wikipedia.org/wiki/Fil:Flag_of_Transvaal.png</a:t>
            </a:r>
            <a:endParaRPr lang="en-US" sz="1100" dirty="0"/>
          </a:p>
        </p:txBody>
      </p:sp>
      <p:pic>
        <p:nvPicPr>
          <p:cNvPr id="37892" name="Picture 4" descr="https://encrypted-tbn2.gstatic.com/images?q=tbn:ANd9GcRv8i9pTMfMhTq97VJUs6gkM2GbV0Ah79O60pESOlfNPVXlWRJ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4171949"/>
            <a:ext cx="1704975" cy="26860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953000" y="4876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Field Marshal Hebert Kitchener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1</a:t>
            </a:r>
            <a:r>
              <a:rPr lang="en-US" sz="1200" baseline="30000" dirty="0" smtClean="0">
                <a:solidFill>
                  <a:srgbClr val="FFC000"/>
                </a:solidFill>
              </a:rPr>
              <a:t>st</a:t>
            </a:r>
            <a:r>
              <a:rPr lang="en-US" sz="1200" dirty="0" smtClean="0">
                <a:solidFill>
                  <a:srgbClr val="FFC000"/>
                </a:solidFill>
              </a:rPr>
              <a:t> Earl of Kitchener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5334000"/>
            <a:ext cx="2209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http://www.woolworthsmuseum.co.uk/WWI-Kitchener.html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5105400" y="4114800"/>
            <a:ext cx="2057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http://www.whale.to/b/british_con.html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s.wikia.com/althistory/images/5/53/Flag_of_the_Union_of_South_Africa.pn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-5717" y="0"/>
            <a:ext cx="914971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Boer War: 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066800"/>
            <a:ext cx="571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Resolutions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sz="1600" dirty="0" smtClean="0"/>
              <a:t>British create the </a:t>
            </a:r>
            <a:r>
              <a:rPr lang="en-US" sz="1600" b="1" dirty="0" smtClean="0"/>
              <a:t>Union of South Africa </a:t>
            </a:r>
            <a:endParaRPr lang="en-US" sz="1600" dirty="0" smtClean="0"/>
          </a:p>
          <a:p>
            <a:pPr marL="568325" lvl="2" indent="-111125">
              <a:buFont typeface="Arial" pitchFamily="34" charset="0"/>
              <a:buChar char="•"/>
            </a:pPr>
            <a:r>
              <a:rPr lang="en-US" sz="1600" dirty="0" smtClean="0"/>
              <a:t>Democracy originally established </a:t>
            </a:r>
          </a:p>
          <a:p>
            <a:pPr marL="568325" lvl="2" indent="-111125">
              <a:buFont typeface="Arial" pitchFamily="34" charset="0"/>
              <a:buChar char="•"/>
            </a:pPr>
            <a:r>
              <a:rPr lang="en-US" sz="1600" dirty="0" smtClean="0"/>
              <a:t>Then in 1910 </a:t>
            </a:r>
            <a:r>
              <a:rPr lang="en-US" sz="1600" b="1" dirty="0" smtClean="0"/>
              <a:t>Apartheid </a:t>
            </a:r>
            <a:r>
              <a:rPr lang="en-US" sz="1600" dirty="0" smtClean="0"/>
              <a:t>government set up to appease Boers [Boers lead government]</a:t>
            </a:r>
          </a:p>
          <a:p>
            <a:pPr marL="568325" lvl="2" indent="-111125">
              <a:buFont typeface="Arial" pitchFamily="34" charset="0"/>
              <a:buChar char="•"/>
            </a:pPr>
            <a:r>
              <a:rPr lang="en-US" sz="1600" dirty="0" smtClean="0"/>
              <a:t>Consisted of </a:t>
            </a:r>
            <a:r>
              <a:rPr lang="en-US" sz="1600" b="1" dirty="0" smtClean="0"/>
              <a:t>Cape Colony, Natal Colony, Transvaal Colony, and Orange River Colony </a:t>
            </a:r>
            <a:r>
              <a:rPr lang="en-US" sz="1600" dirty="0" smtClean="0"/>
              <a:t>[</a:t>
            </a:r>
            <a:r>
              <a:rPr lang="en-US" sz="1600" b="1" dirty="0" smtClean="0"/>
              <a:t>German South-West Africa </a:t>
            </a:r>
            <a:r>
              <a:rPr lang="en-US" sz="1600" dirty="0" smtClean="0"/>
              <a:t>added after WWI]</a:t>
            </a:r>
          </a:p>
          <a:p>
            <a:pPr marL="568325" lvl="2" indent="-111125">
              <a:buFont typeface="Arial" pitchFamily="34" charset="0"/>
              <a:buChar char="•"/>
            </a:pPr>
            <a:r>
              <a:rPr lang="en-US" sz="1600" dirty="0" smtClean="0"/>
              <a:t>Ruled as a “self-governing” dominion by Boers, still loyal to the crown (Rosenberg)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0" y="6596390"/>
            <a:ext cx="4724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http://althistory.wikia.com/wiki/File:Flag_of_the_Union_of_South_Africa.png</a:t>
            </a:r>
            <a:endParaRPr lang="en-US" sz="1100" dirty="0"/>
          </a:p>
        </p:txBody>
      </p:sp>
      <p:pic>
        <p:nvPicPr>
          <p:cNvPr id="8" name="Picture 6" descr="File:Map of the provinces of South Africa 1910-1976 with English labels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02091"/>
            <a:ext cx="3902776" cy="34177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85800" y="5181600"/>
            <a:ext cx="1292177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British Cape Colony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upload.wikimedia.org/wikipedia/commons/2/29/Flag_of_the_Orange_Free_Sta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4343400"/>
            <a:ext cx="538407" cy="4038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2" descr="http://upload.wikimedia.org/wikipedia/commons/5/53/Flag_of_Transva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352800"/>
            <a:ext cx="574301" cy="4307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6" descr="https://encrypted-tbn1.gstatic.com/images?q=tbn:ANd9GcRuQpVDqrfI_hlYLd5UQPhYM-m58KJBhGhxMVV65qH7qDJozRu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5715000"/>
            <a:ext cx="656592" cy="390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6" descr="https://encrypted-tbn1.gstatic.com/images?q=tbn:ANd9GcRuQpVDqrfI_hlYLd5UQPhYM-m58KJBhGhxMVV65qH7qDJozRu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5029200"/>
            <a:ext cx="656592" cy="390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9940" name="Picture 4" descr="http://www.nzhistory.net.nz/files/images/south-africa-map-10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3124200"/>
            <a:ext cx="3909603" cy="33643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cxnSp>
        <p:nvCxnSpPr>
          <p:cNvPr id="16" name="Straight Arrow Connector 15"/>
          <p:cNvCxnSpPr>
            <a:stCxn id="8" idx="3"/>
            <a:endCxn id="39940" idx="1"/>
          </p:cNvCxnSpPr>
          <p:nvPr/>
        </p:nvCxnSpPr>
        <p:spPr>
          <a:xfrm flipV="1">
            <a:off x="3902776" y="4806390"/>
            <a:ext cx="1202624" cy="459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096000" y="5181600"/>
            <a:ext cx="1184496" cy="487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81600" y="6596390"/>
            <a:ext cx="396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http://www.nzhistory.net.nz/media/photo/map-south-africa-1914</a:t>
            </a:r>
            <a:endParaRPr lang="en-US" sz="1100" dirty="0"/>
          </a:p>
        </p:txBody>
      </p:sp>
      <p:pic>
        <p:nvPicPr>
          <p:cNvPr id="21" name="Picture 2" descr="http://images.wikia.com/althistory/images/5/53/Flag_of_the_Union_of_South_Afri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410200"/>
            <a:ext cx="1300255" cy="974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File:Flag of the British East India Company (1801).sv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Sepoy Rebellion: Origin of Discontent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114800" cy="3429000"/>
          </a:xfrm>
        </p:spPr>
        <p:txBody>
          <a:bodyPr>
            <a:normAutofit/>
          </a:bodyPr>
          <a:lstStyle/>
          <a:p>
            <a:pPr marL="115888" lvl="0" indent="-115888"/>
            <a:r>
              <a:rPr lang="en-US" sz="1400" b="1" dirty="0" smtClean="0"/>
              <a:t>British East India Company </a:t>
            </a:r>
            <a:r>
              <a:rPr lang="en-US" sz="1400" dirty="0" smtClean="0"/>
              <a:t>gained power in India after the decline of </a:t>
            </a:r>
            <a:r>
              <a:rPr lang="en-US" sz="1400" b="1" dirty="0" smtClean="0"/>
              <a:t>Mughal Empire</a:t>
            </a:r>
            <a:r>
              <a:rPr lang="en-US" sz="1400" dirty="0" smtClean="0"/>
              <a:t> in the early 1600’s [spread from Bengal]</a:t>
            </a:r>
          </a:p>
          <a:p>
            <a:pPr marL="115888" lvl="0" indent="-115888"/>
            <a:r>
              <a:rPr lang="en-US" sz="1400" dirty="0" smtClean="0"/>
              <a:t>controlled 3/5 of India by the mid-1900’s. </a:t>
            </a:r>
          </a:p>
          <a:p>
            <a:pPr marL="115888" lvl="0" indent="-115888"/>
            <a:r>
              <a:rPr lang="en-US" sz="1400" dirty="0" smtClean="0"/>
              <a:t>Exploited Indian disunity in culture and language + guns to conquer</a:t>
            </a:r>
          </a:p>
          <a:p>
            <a:pPr marL="115888" lvl="0" indent="-115888"/>
            <a:r>
              <a:rPr lang="en-US" sz="1400" dirty="0" smtClean="0"/>
              <a:t>Passed several laws that Hindus and Muslims disliked. [ex. Hindus disliked law against </a:t>
            </a:r>
            <a:r>
              <a:rPr lang="en-US" sz="1400" b="1" dirty="0" smtClean="0"/>
              <a:t>sati</a:t>
            </a:r>
            <a:r>
              <a:rPr lang="en-US" sz="1400" dirty="0" smtClean="0"/>
              <a:t>- practice of widows throwing themselves onto their husband’s funeral pyre (usually rich upper class Hindus)] </a:t>
            </a:r>
          </a:p>
          <a:p>
            <a:pPr marL="115888" lvl="0" indent="-115888"/>
            <a:r>
              <a:rPr lang="en-US" sz="1400" dirty="0" smtClean="0"/>
              <a:t>Rapid westernization of culture and new laws on </a:t>
            </a:r>
            <a:r>
              <a:rPr lang="en-US" sz="1400" b="1" dirty="0" smtClean="0"/>
              <a:t>sepoys</a:t>
            </a:r>
            <a:r>
              <a:rPr lang="en-US" sz="1400" dirty="0" smtClean="0"/>
              <a:t> [Indian men enlisted in the British army] sparked rebellion. (McKay)</a:t>
            </a:r>
          </a:p>
          <a:p>
            <a:pPr marL="115888" indent="-115888"/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914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Background</a:t>
            </a:r>
            <a:endParaRPr lang="en-US" u="sng" dirty="0"/>
          </a:p>
        </p:txBody>
      </p:sp>
      <p:pic>
        <p:nvPicPr>
          <p:cNvPr id="31746" name="Picture 2" descr="http://upload.wikimedia.org/wikipedia/commons/3/34/Shah-alam-ii-mughal-emperor-of-india-reviewing-the-east-india-companys-troops-1781-1894_1247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338590"/>
            <a:ext cx="3810000" cy="28575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105400" y="4538990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http://en.wikipedia.org/wiki/Robert_Clive,_1st_Baron_Clive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415352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Robert Clive of the British </a:t>
            </a:r>
            <a:r>
              <a:rPr lang="en-US" sz="1200" dirty="0" smtClean="0">
                <a:solidFill>
                  <a:srgbClr val="0000FF"/>
                </a:solidFill>
              </a:rPr>
              <a:t>East </a:t>
            </a:r>
            <a:r>
              <a:rPr lang="en-US" sz="1200" dirty="0" smtClean="0">
                <a:solidFill>
                  <a:srgbClr val="0000FF"/>
                </a:solidFill>
              </a:rPr>
              <a:t>India Company meeting the Mughal Emperor </a:t>
            </a:r>
            <a:endParaRPr lang="en-US" sz="1200" dirty="0">
              <a:solidFill>
                <a:srgbClr val="0000FF"/>
              </a:solidFill>
            </a:endParaRPr>
          </a:p>
        </p:txBody>
      </p:sp>
      <p:pic>
        <p:nvPicPr>
          <p:cNvPr id="31748" name="Picture 4" descr="File:Flag of the Mughal Empire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014990"/>
            <a:ext cx="1622778" cy="1143000"/>
          </a:xfrm>
          <a:prstGeom prst="rect">
            <a:avLst/>
          </a:prstGeom>
          <a:noFill/>
        </p:spPr>
      </p:pic>
      <p:pic>
        <p:nvPicPr>
          <p:cNvPr id="12" name="Picture 6" descr="https://encrypted-tbn1.gstatic.com/images?q=tbn:ANd9GcRuQpVDqrfI_hlYLd5UQPhYM-m58KJBhGhxMVV65qH7qDJozRu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881390"/>
            <a:ext cx="1371600" cy="815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038600" y="914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Flag of the Mughal Empire</a:t>
            </a:r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48200" y="1447800"/>
            <a:ext cx="304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www.columbia.edu/itc/mealac/pritchett/00routesdata/1800_1899/hinduism/sati/ferriosat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4495800"/>
            <a:ext cx="2829941" cy="2209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800600" y="55626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Hindu Practice of </a:t>
            </a:r>
            <a:r>
              <a:rPr lang="en-US" sz="1200" i="1" dirty="0" smtClean="0">
                <a:solidFill>
                  <a:srgbClr val="0000FF"/>
                </a:solidFill>
              </a:rPr>
              <a:t>Sati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596390"/>
            <a:ext cx="5867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http://www.columbia.edu/itc/mealac/pritchett/00routesdata/1800_1899/hinduism/sati/sati.html</a:t>
            </a:r>
            <a:endParaRPr lang="en-US" sz="1100" dirty="0"/>
          </a:p>
        </p:txBody>
      </p:sp>
      <p:sp>
        <p:nvSpPr>
          <p:cNvPr id="22" name="Rectangle 21"/>
          <p:cNvSpPr/>
          <p:nvPr/>
        </p:nvSpPr>
        <p:spPr>
          <a:xfrm>
            <a:off x="6248400" y="6457890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http://en.wikipedia.org/wiki/File:Flag_of_the_British_East_India_Company_(1801).svg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le:Flag of the British East India Company (1801).sv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Sepoy Rebellion: Outbreak of Revolt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86818"/>
            <a:ext cx="5334000" cy="2209800"/>
          </a:xfrm>
        </p:spPr>
        <p:txBody>
          <a:bodyPr>
            <a:noAutofit/>
          </a:bodyPr>
          <a:lstStyle/>
          <a:p>
            <a:pPr marL="115888" lvl="0" indent="-115888"/>
            <a:r>
              <a:rPr lang="en-US" sz="1600" dirty="0" smtClean="0"/>
              <a:t>Also known as </a:t>
            </a:r>
            <a:r>
              <a:rPr lang="en-US" sz="1600" b="1" dirty="0" smtClean="0"/>
              <a:t>Indian Rebellion of 1857</a:t>
            </a:r>
            <a:endParaRPr lang="en-US" sz="1600" dirty="0" smtClean="0"/>
          </a:p>
          <a:p>
            <a:pPr marL="115888" lvl="0" indent="-115888"/>
            <a:r>
              <a:rPr lang="en-US" sz="1600" dirty="0" err="1" smtClean="0"/>
              <a:t>Sepoys</a:t>
            </a:r>
            <a:r>
              <a:rPr lang="en-US" sz="1600" dirty="0" smtClean="0"/>
              <a:t> </a:t>
            </a:r>
            <a:r>
              <a:rPr lang="en-US" sz="1600" dirty="0" smtClean="0"/>
              <a:t>rose up against officers [northern and central India]</a:t>
            </a:r>
          </a:p>
          <a:p>
            <a:pPr marL="115888" lvl="0" indent="-115888"/>
            <a:r>
              <a:rPr lang="en-US" sz="1600" dirty="0" smtClean="0"/>
              <a:t>Many rebelling units marched to old capital of the Mughal Empire Delhi, declared the last Mughal Empire [</a:t>
            </a:r>
            <a:r>
              <a:rPr lang="en-US" sz="1600" b="1" dirty="0" err="1" smtClean="0"/>
              <a:t>Bahadur</a:t>
            </a:r>
            <a:r>
              <a:rPr lang="en-US" sz="1600" b="1" dirty="0" smtClean="0"/>
              <a:t> Shah</a:t>
            </a:r>
            <a:r>
              <a:rPr lang="en-US" sz="1600" dirty="0" smtClean="0"/>
              <a:t>] their leader. (Chambers)</a:t>
            </a:r>
          </a:p>
          <a:p>
            <a:pPr marL="115888" lvl="0" indent="-115888"/>
            <a:r>
              <a:rPr lang="en-US" sz="1600" dirty="0" smtClean="0"/>
              <a:t>Slaughtered </a:t>
            </a:r>
            <a:r>
              <a:rPr lang="en-US" sz="1600" dirty="0" smtClean="0"/>
              <a:t>thousands of British men, women, and children </a:t>
            </a:r>
          </a:p>
          <a:p>
            <a:pPr marL="115888" lvl="0" indent="-115888"/>
            <a:r>
              <a:rPr lang="en-US" sz="1600" dirty="0" smtClean="0"/>
              <a:t>British paid back in kind, slaughtering unarmed Indians and rebels, and burning entire villages (Rosenberg)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962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Results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3434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600" dirty="0" smtClean="0"/>
              <a:t>British dominance reasserted a year after start of rebellion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600" dirty="0" smtClean="0"/>
              <a:t>Rebellions later used as rallying point for later Indian revolts against </a:t>
            </a:r>
            <a:r>
              <a:rPr lang="en-US" sz="1600" dirty="0" err="1" smtClean="0"/>
              <a:t>colonialization</a:t>
            </a:r>
            <a:r>
              <a:rPr lang="en-US" sz="1600" dirty="0" smtClean="0"/>
              <a:t> 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600" dirty="0" smtClean="0"/>
              <a:t>Reforms of India left to Indian social reformers (Chambers)</a:t>
            </a:r>
            <a:endParaRPr lang="en-US" sz="1600" dirty="0"/>
          </a:p>
        </p:txBody>
      </p:sp>
      <p:pic>
        <p:nvPicPr>
          <p:cNvPr id="6" name="Picture 6" descr="http://herrmannimperialism.wikispaces.com/file/view/00012CBE.jpg/58854198/00012C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295400"/>
            <a:ext cx="3562350" cy="233172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181600" y="38862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http://herrmannimperialism.wikispaces.com/Imperialism+in+India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371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The Conflict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36576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British putting down a Surge of Rebellion</a:t>
            </a:r>
            <a:endParaRPr lang="en-US" sz="1200" dirty="0">
              <a:solidFill>
                <a:srgbClr val="0000FF"/>
              </a:solidFill>
            </a:endParaRPr>
          </a:p>
        </p:txBody>
      </p:sp>
      <p:pic>
        <p:nvPicPr>
          <p:cNvPr id="35844" name="Picture 4" descr="http://t1.gstatic.com/images?q=tbn:ANd9GcSPYq6696sGK15ZqhicyjEA582t3mt6JInwAQQMUnfO3lFvObf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191000"/>
            <a:ext cx="3581400" cy="251232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3400" y="5638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Punishment of Radical Sepoys: Strapped to a Cannon and Blown up</a:t>
            </a:r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267200" y="5638800"/>
            <a:ext cx="914400" cy="1524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14400" y="6019800"/>
            <a:ext cx="3200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http://www.calvin.edu/academic/cas/gpa/raub.htm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Pristina" pitchFamily="66" charset="0"/>
              </a:rPr>
              <a:t>Works Cited: Pictures</a:t>
            </a:r>
            <a:endParaRPr lang="en-US" dirty="0">
              <a:solidFill>
                <a:schemeClr val="bg1"/>
              </a:solidFill>
              <a:latin typeface="Pristin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Adler, Emily L. "Opine." </a:t>
            </a:r>
            <a:r>
              <a:rPr lang="en-US" i="1" dirty="0" smtClean="0">
                <a:solidFill>
                  <a:schemeClr val="bg1"/>
                </a:solidFill>
              </a:rPr>
              <a:t>Opine</a:t>
            </a:r>
            <a:r>
              <a:rPr lang="en-US" dirty="0" smtClean="0">
                <a:solidFill>
                  <a:schemeClr val="bg1"/>
                </a:solidFill>
              </a:rPr>
              <a:t>. Blogspot.com, 21 May 2010. Web. 13 Feb. 2013.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en-US" dirty="0" err="1" smtClean="0">
                <a:solidFill>
                  <a:schemeClr val="bg1"/>
                </a:solidFill>
              </a:rPr>
              <a:t>Beverton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Alys</a:t>
            </a:r>
            <a:r>
              <a:rPr lang="en-US" dirty="0" smtClean="0">
                <a:solidFill>
                  <a:schemeClr val="bg1"/>
                </a:solidFill>
              </a:rPr>
              <a:t>. "Battle of </a:t>
            </a:r>
            <a:r>
              <a:rPr lang="en-US" dirty="0" err="1" smtClean="0">
                <a:solidFill>
                  <a:schemeClr val="bg1"/>
                </a:solidFill>
              </a:rPr>
              <a:t>Isandlwana</a:t>
            </a:r>
            <a:r>
              <a:rPr lang="en-US" dirty="0" smtClean="0">
                <a:solidFill>
                  <a:schemeClr val="bg1"/>
                </a:solidFill>
              </a:rPr>
              <a:t> (1879) | The Black Past: Remembered and Reclaimed." </a:t>
            </a:r>
            <a:r>
              <a:rPr lang="en-US" i="1" dirty="0" smtClean="0">
                <a:solidFill>
                  <a:schemeClr val="bg1"/>
                </a:solidFill>
              </a:rPr>
              <a:t>The Black Past: Remembered and Reclaimed</a:t>
            </a:r>
            <a:r>
              <a:rPr lang="en-US" dirty="0" smtClean="0">
                <a:solidFill>
                  <a:schemeClr val="bg1"/>
                </a:solidFill>
              </a:rPr>
              <a:t>. The Black Past, </a:t>
            </a:r>
            <a:r>
              <a:rPr lang="en-US" dirty="0" err="1" smtClean="0">
                <a:solidFill>
                  <a:schemeClr val="bg1"/>
                </a:solidFill>
              </a:rPr>
              <a:t>n.d</a:t>
            </a:r>
            <a:r>
              <a:rPr lang="en-US" dirty="0" smtClean="0">
                <a:solidFill>
                  <a:schemeClr val="bg1"/>
                </a:solidFill>
              </a:rPr>
              <a:t>. Web. 13 Feb. 2013.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"Boxer Rebellion." </a:t>
            </a:r>
            <a:r>
              <a:rPr lang="en-US" i="1" dirty="0" smtClean="0">
                <a:solidFill>
                  <a:schemeClr val="bg1"/>
                </a:solidFill>
              </a:rPr>
              <a:t>Boxer Rebellion</a:t>
            </a:r>
            <a:r>
              <a:rPr lang="en-US" dirty="0" smtClean="0">
                <a:solidFill>
                  <a:schemeClr val="bg1"/>
                </a:solidFill>
              </a:rPr>
              <a:t>. Newspaper.li, 14 Feb. 2013. Web. 14 Feb. 2013.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en-US" dirty="0" err="1" smtClean="0">
                <a:solidFill>
                  <a:schemeClr val="bg1"/>
                </a:solidFill>
              </a:rPr>
              <a:t>Bucke</a:t>
            </a:r>
            <a:r>
              <a:rPr lang="en-US" dirty="0" smtClean="0">
                <a:solidFill>
                  <a:schemeClr val="bg1"/>
                </a:solidFill>
              </a:rPr>
              <a:t>, Ryan. "The Boer War and South African Landscapes." </a:t>
            </a:r>
            <a:r>
              <a:rPr lang="en-US" i="1" dirty="0" smtClean="0">
                <a:solidFill>
                  <a:schemeClr val="bg1"/>
                </a:solidFill>
              </a:rPr>
              <a:t>: The Boer War and South African Landscapes ...</a:t>
            </a:r>
            <a:r>
              <a:rPr lang="en-US" dirty="0" smtClean="0">
                <a:solidFill>
                  <a:schemeClr val="bg1"/>
                </a:solidFill>
              </a:rPr>
              <a:t> HAA 195m, 26 Sept. 2010. Web. 14 Feb. 2013.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"China Qing Dynasty 1889." </a:t>
            </a:r>
            <a:r>
              <a:rPr lang="en-US" i="1" dirty="0" smtClean="0">
                <a:solidFill>
                  <a:schemeClr val="bg1"/>
                </a:solidFill>
              </a:rPr>
              <a:t>Wikipedia</a:t>
            </a:r>
            <a:r>
              <a:rPr lang="en-US" dirty="0" smtClean="0">
                <a:solidFill>
                  <a:schemeClr val="bg1"/>
                </a:solidFill>
              </a:rPr>
              <a:t>. Wikimedia Foundation, </a:t>
            </a:r>
            <a:r>
              <a:rPr lang="en-US" dirty="0" err="1" smtClean="0">
                <a:solidFill>
                  <a:schemeClr val="bg1"/>
                </a:solidFill>
              </a:rPr>
              <a:t>n.d</a:t>
            </a:r>
            <a:r>
              <a:rPr lang="en-US" dirty="0" smtClean="0">
                <a:solidFill>
                  <a:schemeClr val="bg1"/>
                </a:solidFill>
              </a:rPr>
              <a:t>. Web. 13 Feb. 2013.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"Contact Us." </a:t>
            </a:r>
            <a:r>
              <a:rPr lang="en-US" i="1" dirty="0" smtClean="0">
                <a:solidFill>
                  <a:schemeClr val="bg1"/>
                </a:solidFill>
              </a:rPr>
              <a:t>Republican Era, Republic of China, History of China</a:t>
            </a:r>
            <a:r>
              <a:rPr lang="en-US" dirty="0" smtClean="0">
                <a:solidFill>
                  <a:schemeClr val="bg1"/>
                </a:solidFill>
              </a:rPr>
              <a:t>. Absolute China Tours, </a:t>
            </a:r>
            <a:r>
              <a:rPr lang="en-US" dirty="0" err="1" smtClean="0">
                <a:solidFill>
                  <a:schemeClr val="bg1"/>
                </a:solidFill>
              </a:rPr>
              <a:t>n.d</a:t>
            </a:r>
            <a:r>
              <a:rPr lang="en-US" dirty="0" smtClean="0">
                <a:solidFill>
                  <a:schemeClr val="bg1"/>
                </a:solidFill>
              </a:rPr>
              <a:t>. Web. 13 Feb. 2013.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"Field Marshal Earl Kitchener - World War I Postcard." </a:t>
            </a:r>
            <a:r>
              <a:rPr lang="en-US" i="1" dirty="0" smtClean="0">
                <a:solidFill>
                  <a:schemeClr val="bg1"/>
                </a:solidFill>
              </a:rPr>
              <a:t>HMS Speedwell</a:t>
            </a:r>
            <a:r>
              <a:rPr lang="en-US" dirty="0" smtClean="0">
                <a:solidFill>
                  <a:schemeClr val="bg1"/>
                </a:solidFill>
              </a:rPr>
              <a:t>. Woolworths Museum, 2012. Web. 13 Feb. 2013.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"Flag of the British East India Company." </a:t>
            </a:r>
            <a:r>
              <a:rPr lang="en-US" i="1" dirty="0" smtClean="0">
                <a:solidFill>
                  <a:schemeClr val="bg1"/>
                </a:solidFill>
              </a:rPr>
              <a:t>Wikipedia</a:t>
            </a:r>
            <a:r>
              <a:rPr lang="en-US" dirty="0" smtClean="0">
                <a:solidFill>
                  <a:schemeClr val="bg1"/>
                </a:solidFill>
              </a:rPr>
              <a:t>. Wikimedia Foundation, </a:t>
            </a:r>
            <a:r>
              <a:rPr lang="en-US" dirty="0" err="1" smtClean="0">
                <a:solidFill>
                  <a:schemeClr val="bg1"/>
                </a:solidFill>
              </a:rPr>
              <a:t>n.d</a:t>
            </a:r>
            <a:r>
              <a:rPr lang="en-US" dirty="0" smtClean="0">
                <a:solidFill>
                  <a:schemeClr val="bg1"/>
                </a:solidFill>
              </a:rPr>
              <a:t>. Web. 14 Feb. 2013.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"Flag of the Mughal Empire." </a:t>
            </a:r>
            <a:r>
              <a:rPr lang="en-US" i="1" dirty="0" smtClean="0">
                <a:solidFill>
                  <a:schemeClr val="bg1"/>
                </a:solidFill>
              </a:rPr>
              <a:t>Wikipedia</a:t>
            </a:r>
            <a:r>
              <a:rPr lang="en-US" dirty="0" smtClean="0">
                <a:solidFill>
                  <a:schemeClr val="bg1"/>
                </a:solidFill>
              </a:rPr>
              <a:t>. Wikimedia Foundation, </a:t>
            </a:r>
            <a:r>
              <a:rPr lang="en-US" dirty="0" err="1" smtClean="0">
                <a:solidFill>
                  <a:schemeClr val="bg1"/>
                </a:solidFill>
              </a:rPr>
              <a:t>n.d</a:t>
            </a:r>
            <a:r>
              <a:rPr lang="en-US" dirty="0" smtClean="0">
                <a:solidFill>
                  <a:schemeClr val="bg1"/>
                </a:solidFill>
              </a:rPr>
              <a:t>. Web. 14 Feb. 2013.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"Flag of the Orange Free State." </a:t>
            </a:r>
            <a:r>
              <a:rPr lang="en-US" i="1" dirty="0" smtClean="0">
                <a:solidFill>
                  <a:schemeClr val="bg1"/>
                </a:solidFill>
              </a:rPr>
              <a:t>Wikipedia.com</a:t>
            </a:r>
            <a:r>
              <a:rPr lang="en-US" dirty="0" smtClean="0">
                <a:solidFill>
                  <a:schemeClr val="bg1"/>
                </a:solidFill>
              </a:rPr>
              <a:t>. Wikimedia Foundation, </a:t>
            </a:r>
            <a:r>
              <a:rPr lang="en-US" dirty="0" err="1" smtClean="0">
                <a:solidFill>
                  <a:schemeClr val="bg1"/>
                </a:solidFill>
              </a:rPr>
              <a:t>n.d</a:t>
            </a:r>
            <a:r>
              <a:rPr lang="en-US" dirty="0" smtClean="0">
                <a:solidFill>
                  <a:schemeClr val="bg1"/>
                </a:solidFill>
              </a:rPr>
              <a:t>. Web. 13 Feb. 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"Flag of the Union of South Africa." </a:t>
            </a:r>
            <a:r>
              <a:rPr lang="en-US" i="1" dirty="0" smtClean="0">
                <a:solidFill>
                  <a:schemeClr val="bg1"/>
                </a:solidFill>
              </a:rPr>
              <a:t>Wikipedia.com</a:t>
            </a:r>
            <a:r>
              <a:rPr lang="en-US" dirty="0" smtClean="0">
                <a:solidFill>
                  <a:schemeClr val="bg1"/>
                </a:solidFill>
              </a:rPr>
              <a:t>. Wikimedia Foundation, </a:t>
            </a:r>
            <a:r>
              <a:rPr lang="en-US" dirty="0" err="1" smtClean="0">
                <a:solidFill>
                  <a:schemeClr val="bg1"/>
                </a:solidFill>
              </a:rPr>
              <a:t>n.d</a:t>
            </a:r>
            <a:r>
              <a:rPr lang="en-US" dirty="0" smtClean="0">
                <a:solidFill>
                  <a:schemeClr val="bg1"/>
                </a:solidFill>
              </a:rPr>
              <a:t>. Web. 13 Feb. 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"Flag of Transvaal." </a:t>
            </a:r>
            <a:r>
              <a:rPr lang="en-US" i="1" dirty="0" smtClean="0">
                <a:solidFill>
                  <a:schemeClr val="bg1"/>
                </a:solidFill>
              </a:rPr>
              <a:t>Wikipedia.com</a:t>
            </a:r>
            <a:r>
              <a:rPr lang="en-US" dirty="0" smtClean="0">
                <a:solidFill>
                  <a:schemeClr val="bg1"/>
                </a:solidFill>
              </a:rPr>
              <a:t>. Wikimedia Foundation, </a:t>
            </a:r>
            <a:r>
              <a:rPr lang="en-US" dirty="0" err="1" smtClean="0">
                <a:solidFill>
                  <a:schemeClr val="bg1"/>
                </a:solidFill>
              </a:rPr>
              <a:t>n.d</a:t>
            </a:r>
            <a:r>
              <a:rPr lang="en-US" dirty="0" smtClean="0">
                <a:solidFill>
                  <a:schemeClr val="bg1"/>
                </a:solidFill>
              </a:rPr>
              <a:t>. Web. 13 Feb. 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"The Great Rapprochement." </a:t>
            </a:r>
            <a:r>
              <a:rPr lang="en-US" i="1" dirty="0" smtClean="0">
                <a:solidFill>
                  <a:schemeClr val="bg1"/>
                </a:solidFill>
              </a:rPr>
              <a:t>The Great Rapprochement</a:t>
            </a:r>
            <a:r>
              <a:rPr lang="en-US" dirty="0" smtClean="0">
                <a:solidFill>
                  <a:schemeClr val="bg1"/>
                </a:solidFill>
              </a:rPr>
              <a:t>. AHC, 12 July 12. Web. 13 Feb. 2013.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"History - Historical Events." </a:t>
            </a:r>
            <a:r>
              <a:rPr lang="en-US" i="1" dirty="0" smtClean="0">
                <a:solidFill>
                  <a:schemeClr val="bg1"/>
                </a:solidFill>
              </a:rPr>
              <a:t>Boxer Rebellion</a:t>
            </a:r>
            <a:r>
              <a:rPr lang="en-US" dirty="0" smtClean="0">
                <a:solidFill>
                  <a:schemeClr val="bg1"/>
                </a:solidFill>
              </a:rPr>
              <a:t>. Cultural China, </a:t>
            </a:r>
            <a:r>
              <a:rPr lang="en-US" dirty="0" err="1" smtClean="0">
                <a:solidFill>
                  <a:schemeClr val="bg1"/>
                </a:solidFill>
              </a:rPr>
              <a:t>n.d</a:t>
            </a:r>
            <a:r>
              <a:rPr lang="en-US" dirty="0" smtClean="0">
                <a:solidFill>
                  <a:schemeClr val="bg1"/>
                </a:solidFill>
              </a:rPr>
              <a:t>. Web. 14 Feb. 2013.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"The Imperial Portrait of Emperor </a:t>
            </a:r>
            <a:r>
              <a:rPr lang="en-US" dirty="0" err="1" smtClean="0">
                <a:solidFill>
                  <a:schemeClr val="bg1"/>
                </a:solidFill>
              </a:rPr>
              <a:t>Guangxu</a:t>
            </a:r>
            <a:r>
              <a:rPr lang="en-US" dirty="0" smtClean="0">
                <a:solidFill>
                  <a:schemeClr val="bg1"/>
                </a:solidFill>
              </a:rPr>
              <a:t>." </a:t>
            </a:r>
            <a:r>
              <a:rPr lang="en-US" i="1" dirty="0" smtClean="0">
                <a:solidFill>
                  <a:schemeClr val="bg1"/>
                </a:solidFill>
              </a:rPr>
              <a:t>New World Encyclopedia.org</a:t>
            </a:r>
            <a:r>
              <a:rPr lang="en-US" dirty="0" smtClean="0">
                <a:solidFill>
                  <a:schemeClr val="bg1"/>
                </a:solidFill>
              </a:rPr>
              <a:t>. The New World Encyclopedia, </a:t>
            </a:r>
            <a:r>
              <a:rPr lang="en-US" dirty="0" err="1" smtClean="0">
                <a:solidFill>
                  <a:schemeClr val="bg1"/>
                </a:solidFill>
              </a:rPr>
              <a:t>n.d</a:t>
            </a:r>
            <a:r>
              <a:rPr lang="en-US" dirty="0" smtClean="0">
                <a:solidFill>
                  <a:schemeClr val="bg1"/>
                </a:solidFill>
              </a:rPr>
              <a:t>. Web. 14 Feb. 2013.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"The Imperial Portrait of Emperor </a:t>
            </a:r>
            <a:r>
              <a:rPr lang="en-US" dirty="0" err="1" smtClean="0">
                <a:solidFill>
                  <a:schemeClr val="bg1"/>
                </a:solidFill>
              </a:rPr>
              <a:t>Guangxu</a:t>
            </a:r>
            <a:r>
              <a:rPr lang="en-US" dirty="0" smtClean="0">
                <a:solidFill>
                  <a:schemeClr val="bg1"/>
                </a:solidFill>
              </a:rPr>
              <a:t>." </a:t>
            </a:r>
            <a:r>
              <a:rPr lang="en-US" i="1" dirty="0" smtClean="0">
                <a:solidFill>
                  <a:schemeClr val="bg1"/>
                </a:solidFill>
              </a:rPr>
              <a:t>The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N.p</a:t>
            </a:r>
            <a:r>
              <a:rPr lang="en-US" dirty="0" smtClean="0">
                <a:solidFill>
                  <a:schemeClr val="bg1"/>
                </a:solidFill>
              </a:rPr>
              <a:t>., </a:t>
            </a:r>
            <a:r>
              <a:rPr lang="en-US" dirty="0" err="1" smtClean="0">
                <a:solidFill>
                  <a:schemeClr val="bg1"/>
                </a:solidFill>
              </a:rPr>
              <a:t>n.d</a:t>
            </a:r>
            <a:r>
              <a:rPr lang="en-US" dirty="0" smtClean="0">
                <a:solidFill>
                  <a:schemeClr val="bg1"/>
                </a:solidFill>
              </a:rPr>
              <a:t>. Web.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"Imperialism in India." </a:t>
            </a:r>
            <a:r>
              <a:rPr lang="en-US" i="1" dirty="0" err="1" smtClean="0">
                <a:solidFill>
                  <a:schemeClr val="bg1"/>
                </a:solidFill>
              </a:rPr>
              <a:t>Herrmannimperialism</a:t>
            </a:r>
            <a:r>
              <a:rPr lang="en-US" i="1" dirty="0" smtClean="0">
                <a:solidFill>
                  <a:schemeClr val="bg1"/>
                </a:solidFill>
              </a:rPr>
              <a:t> - Imperialism in India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Herrmannimperialism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n.d</a:t>
            </a:r>
            <a:r>
              <a:rPr lang="en-US" dirty="0" smtClean="0">
                <a:solidFill>
                  <a:schemeClr val="bg1"/>
                </a:solidFill>
              </a:rPr>
              <a:t>. Web. 14 Feb. 2013.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"Jameson Raid (29 December 1895â 2 January 1896)." </a:t>
            </a:r>
            <a:r>
              <a:rPr lang="en-US" i="1" dirty="0" smtClean="0">
                <a:solidFill>
                  <a:schemeClr val="bg1"/>
                </a:solidFill>
              </a:rPr>
              <a:t>Jameson Raid (29 December 1895â 2 January 1896)</a:t>
            </a:r>
            <a:r>
              <a:rPr lang="en-US" dirty="0" smtClean="0">
                <a:solidFill>
                  <a:schemeClr val="bg1"/>
                </a:solidFill>
              </a:rPr>
              <a:t>. Colonial Warfare 1880-1975, 5 Oct. 2010. Web. 14 Feb. 2013.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Ministry for Culture and Heritage. "Map of South Africa in 1914." </a:t>
            </a:r>
            <a:r>
              <a:rPr lang="en-US" i="1" dirty="0" err="1" smtClean="0">
                <a:solidFill>
                  <a:schemeClr val="bg1"/>
                </a:solidFill>
              </a:rPr>
              <a:t>NZHistory</a:t>
            </a:r>
            <a:r>
              <a:rPr lang="en-US" i="1" dirty="0" smtClean="0">
                <a:solidFill>
                  <a:schemeClr val="bg1"/>
                </a:solidFill>
              </a:rPr>
              <a:t>, New Zealand History Online</a:t>
            </a:r>
            <a:r>
              <a:rPr lang="en-US" dirty="0" smtClean="0">
                <a:solidFill>
                  <a:schemeClr val="bg1"/>
                </a:solidFill>
              </a:rPr>
              <a:t>. New Zealand History Online, 20 Dec. 2012. Web. 13 Feb. 2013.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Ministry for Culture and Heritage. "Map of South Africa in 1914." </a:t>
            </a:r>
            <a:r>
              <a:rPr lang="en-US" i="1" dirty="0" err="1" smtClean="0">
                <a:solidFill>
                  <a:schemeClr val="bg1"/>
                </a:solidFill>
              </a:rPr>
              <a:t>NZHistory</a:t>
            </a:r>
            <a:r>
              <a:rPr lang="en-US" i="1" dirty="0" smtClean="0">
                <a:solidFill>
                  <a:schemeClr val="bg1"/>
                </a:solidFill>
              </a:rPr>
              <a:t>, New Zealand History Online</a:t>
            </a:r>
            <a:r>
              <a:rPr lang="en-US" dirty="0" smtClean="0">
                <a:solidFill>
                  <a:schemeClr val="bg1"/>
                </a:solidFill>
              </a:rPr>
              <a:t>. New Zealand History Online, 20 Dec. 2012. Web. 14 Feb. 2013.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Porter, Carlos W. "British Concentration Camps Boer." </a:t>
            </a:r>
            <a:r>
              <a:rPr lang="en-US" i="1" dirty="0" smtClean="0">
                <a:solidFill>
                  <a:schemeClr val="bg1"/>
                </a:solidFill>
              </a:rPr>
              <a:t>British Concentration Camps Boer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N.p</a:t>
            </a:r>
            <a:r>
              <a:rPr lang="en-US" dirty="0" smtClean="0">
                <a:solidFill>
                  <a:schemeClr val="bg1"/>
                </a:solidFill>
              </a:rPr>
              <a:t>., </a:t>
            </a:r>
            <a:r>
              <a:rPr lang="en-US" dirty="0" err="1" smtClean="0">
                <a:solidFill>
                  <a:schemeClr val="bg1"/>
                </a:solidFill>
              </a:rPr>
              <a:t>n.d</a:t>
            </a:r>
            <a:r>
              <a:rPr lang="en-US" dirty="0" smtClean="0">
                <a:solidFill>
                  <a:schemeClr val="bg1"/>
                </a:solidFill>
              </a:rPr>
              <a:t>. Web. 13 Feb. 2013.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"Republic of China </a:t>
            </a:r>
            <a:r>
              <a:rPr lang="en-US" dirty="0" err="1" smtClean="0">
                <a:solidFill>
                  <a:schemeClr val="bg1"/>
                </a:solidFill>
              </a:rPr>
              <a:t>Beiyang</a:t>
            </a:r>
            <a:r>
              <a:rPr lang="en-US" dirty="0" smtClean="0">
                <a:solidFill>
                  <a:schemeClr val="bg1"/>
                </a:solidFill>
              </a:rPr>
              <a:t> Government National Emblem." </a:t>
            </a:r>
            <a:r>
              <a:rPr lang="en-US" i="1" dirty="0" smtClean="0">
                <a:solidFill>
                  <a:schemeClr val="bg1"/>
                </a:solidFill>
              </a:rPr>
              <a:t>Wikipedia</a:t>
            </a:r>
            <a:r>
              <a:rPr lang="en-US" dirty="0" smtClean="0">
                <a:solidFill>
                  <a:schemeClr val="bg1"/>
                </a:solidFill>
              </a:rPr>
              <a:t>. Wikimedia Foundation, </a:t>
            </a:r>
            <a:r>
              <a:rPr lang="en-US" dirty="0" err="1" smtClean="0">
                <a:solidFill>
                  <a:schemeClr val="bg1"/>
                </a:solidFill>
              </a:rPr>
              <a:t>n.d</a:t>
            </a:r>
            <a:r>
              <a:rPr lang="en-US" dirty="0" smtClean="0">
                <a:solidFill>
                  <a:schemeClr val="bg1"/>
                </a:solidFill>
              </a:rPr>
              <a:t>. Web. 14 Feb. 2013.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"Robber State England." </a:t>
            </a:r>
            <a:r>
              <a:rPr lang="en-US" i="1" dirty="0" smtClean="0">
                <a:solidFill>
                  <a:schemeClr val="bg1"/>
                </a:solidFill>
              </a:rPr>
              <a:t>Robber State England</a:t>
            </a:r>
            <a:r>
              <a:rPr lang="en-US" dirty="0" smtClean="0">
                <a:solidFill>
                  <a:schemeClr val="bg1"/>
                </a:solidFill>
              </a:rPr>
              <a:t>. German Propaganda Archive, </a:t>
            </a:r>
            <a:r>
              <a:rPr lang="en-US" dirty="0" err="1" smtClean="0">
                <a:solidFill>
                  <a:schemeClr val="bg1"/>
                </a:solidFill>
              </a:rPr>
              <a:t>n.d</a:t>
            </a:r>
            <a:r>
              <a:rPr lang="en-US" dirty="0" smtClean="0">
                <a:solidFill>
                  <a:schemeClr val="bg1"/>
                </a:solidFill>
              </a:rPr>
              <a:t>. Web. 14 Feb. 2013.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"Robert Clive, 1st Baron Clive." </a:t>
            </a:r>
            <a:r>
              <a:rPr lang="en-US" i="1" dirty="0" smtClean="0">
                <a:solidFill>
                  <a:schemeClr val="bg1"/>
                </a:solidFill>
              </a:rPr>
              <a:t>Wikipedia</a:t>
            </a:r>
            <a:r>
              <a:rPr lang="en-US" dirty="0" smtClean="0">
                <a:solidFill>
                  <a:schemeClr val="bg1"/>
                </a:solidFill>
              </a:rPr>
              <a:t>. Wikimedia Foundation, 13 Feb. 2013. Web. 14 Feb. 2013.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"Sati." </a:t>
            </a:r>
            <a:r>
              <a:rPr lang="en-US" i="1" dirty="0" smtClean="0">
                <a:solidFill>
                  <a:schemeClr val="bg1"/>
                </a:solidFill>
              </a:rPr>
              <a:t>Sati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N.p</a:t>
            </a:r>
            <a:r>
              <a:rPr lang="en-US" dirty="0" smtClean="0">
                <a:solidFill>
                  <a:schemeClr val="bg1"/>
                </a:solidFill>
              </a:rPr>
              <a:t>., 2006. Web. 14 Feb. 2013.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Pristina" pitchFamily="66" charset="0"/>
              </a:rPr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"Boxer Rebellion, China Relief Expedition 1900." </a:t>
            </a:r>
            <a:r>
              <a:rPr lang="en-US" i="1" dirty="0" smtClean="0">
                <a:solidFill>
                  <a:schemeClr val="bg1"/>
                </a:solidFill>
              </a:rPr>
              <a:t>Boxer Rebellion, China Relief Expedition 1900</a:t>
            </a:r>
            <a:r>
              <a:rPr lang="en-US" dirty="0" smtClean="0">
                <a:solidFill>
                  <a:schemeClr val="bg1"/>
                </a:solidFill>
              </a:rPr>
              <a:t>. Naval History and Heritage Command, </a:t>
            </a:r>
            <a:r>
              <a:rPr lang="en-US" dirty="0" err="1" smtClean="0">
                <a:solidFill>
                  <a:schemeClr val="bg1"/>
                </a:solidFill>
              </a:rPr>
              <a:t>n.d</a:t>
            </a:r>
            <a:r>
              <a:rPr lang="en-US" dirty="0" smtClean="0">
                <a:solidFill>
                  <a:schemeClr val="bg1"/>
                </a:solidFill>
              </a:rPr>
              <a:t>. Web. 13 Feb. 2013.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Chambers, Mortimer. </a:t>
            </a:r>
            <a:r>
              <a:rPr lang="en-US" i="1" dirty="0" smtClean="0">
                <a:solidFill>
                  <a:schemeClr val="bg1"/>
                </a:solidFill>
              </a:rPr>
              <a:t>The Western Experience, 9</a:t>
            </a:r>
            <a:r>
              <a:rPr lang="en-US" i="1" baseline="30000" dirty="0" smtClean="0">
                <a:solidFill>
                  <a:schemeClr val="bg1"/>
                </a:solidFill>
              </a:rPr>
              <a:t>th</a:t>
            </a:r>
            <a:r>
              <a:rPr lang="en-US" i="1" dirty="0" smtClean="0">
                <a:solidFill>
                  <a:schemeClr val="bg1"/>
                </a:solidFill>
              </a:rPr>
              <a:t> Edition. </a:t>
            </a:r>
            <a:r>
              <a:rPr lang="en-US" dirty="0" smtClean="0">
                <a:solidFill>
                  <a:schemeClr val="bg1"/>
                </a:solidFill>
              </a:rPr>
              <a:t>San Francisco: McGraw Hill, 2007. Print.</a:t>
            </a: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Elde</a:t>
            </a:r>
            <a:r>
              <a:rPr lang="en-US" dirty="0" smtClean="0">
                <a:solidFill>
                  <a:schemeClr val="bg1"/>
                </a:solidFill>
              </a:rPr>
              <a:t>, Maria. "The Sepoy Rebellion of India." </a:t>
            </a:r>
            <a:r>
              <a:rPr lang="en-US" i="1" dirty="0" smtClean="0">
                <a:solidFill>
                  <a:schemeClr val="bg1"/>
                </a:solidFill>
              </a:rPr>
              <a:t>Sepoy Rebellion: 1857</a:t>
            </a:r>
            <a:r>
              <a:rPr lang="en-US" dirty="0" smtClean="0">
                <a:solidFill>
                  <a:schemeClr val="bg1"/>
                </a:solidFill>
              </a:rPr>
              <a:t>. Web Chiron, 12 Sept. 2003. Web. 11 Feb. 2013.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McKay, John P. </a:t>
            </a:r>
            <a:r>
              <a:rPr lang="en-US" i="1" dirty="0" smtClean="0">
                <a:solidFill>
                  <a:schemeClr val="bg1"/>
                </a:solidFill>
              </a:rPr>
              <a:t>A History of Western Society, Eighth Edition. </a:t>
            </a:r>
            <a:r>
              <a:rPr lang="en-US" dirty="0" smtClean="0">
                <a:solidFill>
                  <a:schemeClr val="bg1"/>
                </a:solidFill>
              </a:rPr>
              <a:t>New York: Houghton Mifflin Company, 2006. Print.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Rosenberg, Jennifer. "1900 - Boxer Rebellion." </a:t>
            </a:r>
            <a:r>
              <a:rPr lang="en-US" i="1" dirty="0" smtClean="0">
                <a:solidFill>
                  <a:schemeClr val="bg1"/>
                </a:solidFill>
              </a:rPr>
              <a:t>About.com 20th Century History</a:t>
            </a:r>
            <a:r>
              <a:rPr lang="en-US" dirty="0" smtClean="0">
                <a:solidFill>
                  <a:schemeClr val="bg1"/>
                </a:solidFill>
              </a:rPr>
              <a:t>. About.com, </a:t>
            </a:r>
            <a:r>
              <a:rPr lang="en-US" dirty="0" err="1" smtClean="0">
                <a:solidFill>
                  <a:schemeClr val="bg1"/>
                </a:solidFill>
              </a:rPr>
              <a:t>n.d</a:t>
            </a:r>
            <a:r>
              <a:rPr lang="en-US" dirty="0" smtClean="0">
                <a:solidFill>
                  <a:schemeClr val="bg1"/>
                </a:solidFill>
              </a:rPr>
              <a:t>. Web. 13 Feb. 2013. </a:t>
            </a: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Silbey</a:t>
            </a:r>
            <a:r>
              <a:rPr lang="en-US" dirty="0" smtClean="0">
                <a:solidFill>
                  <a:schemeClr val="bg1"/>
                </a:solidFill>
              </a:rPr>
              <a:t>, David J. </a:t>
            </a:r>
            <a:r>
              <a:rPr lang="en-US" i="1" dirty="0" smtClean="0">
                <a:solidFill>
                  <a:schemeClr val="bg1"/>
                </a:solidFill>
              </a:rPr>
              <a:t>The Boxer Rebellion and the Great Game in China. </a:t>
            </a:r>
            <a:r>
              <a:rPr lang="en-US" dirty="0" smtClean="0">
                <a:solidFill>
                  <a:schemeClr val="bg1"/>
                </a:solidFill>
              </a:rPr>
              <a:t>New York: Hill and Wang, 2012. Print. "Boxer Rebellion, China Relief Expedition 1900." </a:t>
            </a:r>
            <a:r>
              <a:rPr lang="en-US" i="1" dirty="0" smtClean="0">
                <a:solidFill>
                  <a:schemeClr val="bg1"/>
                </a:solidFill>
              </a:rPr>
              <a:t>Boxer Rebellion, China Relief Expedition 1900</a:t>
            </a:r>
            <a:r>
              <a:rPr lang="en-US" dirty="0" smtClean="0">
                <a:solidFill>
                  <a:schemeClr val="bg1"/>
                </a:solidFill>
              </a:rPr>
              <a:t>. Naval History and Heritage Command, </a:t>
            </a:r>
            <a:r>
              <a:rPr lang="en-US" dirty="0" err="1" smtClean="0">
                <a:solidFill>
                  <a:schemeClr val="bg1"/>
                </a:solidFill>
              </a:rPr>
              <a:t>n.d</a:t>
            </a:r>
            <a:r>
              <a:rPr lang="en-US" dirty="0" smtClean="0">
                <a:solidFill>
                  <a:schemeClr val="bg1"/>
                </a:solidFill>
              </a:rPr>
              <a:t>. Web. 13 Feb. 2013. 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"South African War 1899-1902 | Second Anglo-Boer War | South African History Online." </a:t>
            </a:r>
            <a:r>
              <a:rPr lang="en-US" i="1" dirty="0" smtClean="0">
                <a:solidFill>
                  <a:schemeClr val="bg1"/>
                </a:solidFill>
              </a:rPr>
              <a:t>South African War 1899-1902 | Second Anglo-Boer War | South African History Online</a:t>
            </a:r>
            <a:r>
              <a:rPr lang="en-US" dirty="0" smtClean="0">
                <a:solidFill>
                  <a:schemeClr val="bg1"/>
                </a:solidFill>
              </a:rPr>
              <a:t>. South African History Online, </a:t>
            </a:r>
            <a:r>
              <a:rPr lang="en-US" dirty="0" err="1" smtClean="0">
                <a:solidFill>
                  <a:schemeClr val="bg1"/>
                </a:solidFill>
              </a:rPr>
              <a:t>n.d</a:t>
            </a:r>
            <a:r>
              <a:rPr lang="en-US" dirty="0" smtClean="0">
                <a:solidFill>
                  <a:schemeClr val="bg1"/>
                </a:solidFill>
              </a:rPr>
              <a:t>. Web. 13 Feb. 2013.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istory.cultural-china.com/chinaWH/upload/upfiles/2009-11/30/related_articles9680049ca4eecebda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648200" cy="1265238"/>
          </a:xfrm>
        </p:spPr>
        <p:txBody>
          <a:bodyPr/>
          <a:lstStyle/>
          <a:p>
            <a:r>
              <a:rPr lang="en-US" dirty="0" smtClean="0">
                <a:solidFill>
                  <a:srgbClr val="FF99CC"/>
                </a:solidFill>
                <a:latin typeface="Carbon Block" pitchFamily="2" charset="0"/>
              </a:rPr>
              <a:t>The Boxer Rebellion</a:t>
            </a:r>
            <a:endParaRPr lang="en-US" dirty="0">
              <a:solidFill>
                <a:srgbClr val="FF99CC"/>
              </a:solidFill>
              <a:latin typeface="Carbon Block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23999"/>
            <a:ext cx="4343400" cy="2971801"/>
          </a:xfrm>
          <a:prstGeom prst="rect">
            <a:avLst/>
          </a:prstGeom>
          <a:solidFill>
            <a:srgbClr val="FF99CC">
              <a:alpha val="68000"/>
            </a:srgbClr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343400" cy="2971801"/>
          </a:xfrm>
        </p:spPr>
        <p:txBody>
          <a:bodyPr>
            <a:normAutofit fontScale="92500"/>
          </a:bodyPr>
          <a:lstStyle/>
          <a:p>
            <a:pPr marL="115888" indent="-115888"/>
            <a:r>
              <a:rPr lang="en-US" sz="2000" dirty="0" smtClean="0">
                <a:solidFill>
                  <a:schemeClr val="bg1"/>
                </a:solidFill>
              </a:rPr>
              <a:t>Initiators:</a:t>
            </a:r>
          </a:p>
          <a:p>
            <a:pPr marL="684213" lvl="1" indent="-227013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bg1"/>
                </a:solidFill>
              </a:rPr>
              <a:t>Disgust and distrust with Britain over the Opium Wars (Chambers)</a:t>
            </a:r>
          </a:p>
          <a:p>
            <a:pPr marL="684213" lvl="1" indent="-227013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bg1"/>
                </a:solidFill>
              </a:rPr>
              <a:t>Crushing </a:t>
            </a:r>
            <a:r>
              <a:rPr lang="en-US" sz="1600" dirty="0">
                <a:solidFill>
                  <a:schemeClr val="bg1"/>
                </a:solidFill>
              </a:rPr>
              <a:t>of traditional Confucian beliefs by Christian </a:t>
            </a:r>
            <a:r>
              <a:rPr lang="en-US" sz="1600" dirty="0" smtClean="0">
                <a:solidFill>
                  <a:schemeClr val="bg1"/>
                </a:solidFill>
              </a:rPr>
              <a:t>missionaries</a:t>
            </a:r>
          </a:p>
          <a:p>
            <a:pPr marL="684213" lvl="1" indent="-227013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bg1"/>
                </a:solidFill>
              </a:rPr>
              <a:t>Presence of foreign troops [distrusted them]</a:t>
            </a:r>
          </a:p>
          <a:p>
            <a:pPr marL="684213" lvl="1" indent="-227013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bg1"/>
                </a:solidFill>
              </a:rPr>
              <a:t>Foreigners </a:t>
            </a:r>
            <a:r>
              <a:rPr lang="en-US" sz="1600" dirty="0">
                <a:solidFill>
                  <a:schemeClr val="bg1"/>
                </a:solidFill>
              </a:rPr>
              <a:t>ignored Chinese laws/customs </a:t>
            </a:r>
            <a:r>
              <a:rPr lang="en-US" sz="1600" dirty="0" smtClean="0">
                <a:solidFill>
                  <a:schemeClr val="bg1"/>
                </a:solidFill>
              </a:rPr>
              <a:t>and protected </a:t>
            </a:r>
            <a:r>
              <a:rPr lang="en-US" sz="1600" dirty="0">
                <a:solidFill>
                  <a:schemeClr val="bg1"/>
                </a:solidFill>
              </a:rPr>
              <a:t>by </a:t>
            </a:r>
            <a:r>
              <a:rPr lang="en-US" sz="1600" dirty="0" smtClean="0">
                <a:solidFill>
                  <a:schemeClr val="bg1"/>
                </a:solidFill>
              </a:rPr>
              <a:t>diplomatic immunity 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 err="1" smtClean="0">
                <a:solidFill>
                  <a:schemeClr val="bg1"/>
                </a:solidFill>
              </a:rPr>
              <a:t>Silbey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 marL="111125" lvl="1" indent="-111125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chemeClr val="bg1"/>
                </a:solidFill>
              </a:rPr>
              <a:t>Encroachment by foreigners + westernized reforms pushed on the Qing Dynasty → REBELLION (McKay)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t1.gstatic.com/images?q=tbn:ANd9GcTmV6KEc-Ge_8R5GnYB4fJsUUw5QjyJWNJ68QP-ufmpIS9QnF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819274"/>
            <a:ext cx="3558036" cy="4962526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562600" y="3048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99CC"/>
                </a:solidFill>
              </a:rPr>
              <a:t>Names of the Boxer Rebellion</a:t>
            </a:r>
          </a:p>
          <a:p>
            <a:r>
              <a:rPr lang="en-US" dirty="0" smtClean="0">
                <a:solidFill>
                  <a:srgbClr val="FF99CC"/>
                </a:solidFill>
              </a:rPr>
              <a:t>West: Boxer Rebellion</a:t>
            </a:r>
          </a:p>
          <a:p>
            <a:r>
              <a:rPr lang="en-US" dirty="0" smtClean="0">
                <a:solidFill>
                  <a:srgbClr val="FF99CC"/>
                </a:solidFill>
              </a:rPr>
              <a:t>China: Boxer Uprising </a:t>
            </a:r>
          </a:p>
          <a:p>
            <a:r>
              <a:rPr lang="en-US" dirty="0" smtClean="0">
                <a:solidFill>
                  <a:srgbClr val="FF99CC"/>
                </a:solidFill>
              </a:rPr>
              <a:t>Britain: Third China War (</a:t>
            </a:r>
            <a:r>
              <a:rPr lang="en-US" dirty="0" err="1" smtClean="0">
                <a:solidFill>
                  <a:srgbClr val="FF99CC"/>
                </a:solidFill>
              </a:rPr>
              <a:t>Silbey</a:t>
            </a:r>
            <a:r>
              <a:rPr lang="en-US" smtClean="0">
                <a:solidFill>
                  <a:srgbClr val="FF99CC"/>
                </a:solidFill>
              </a:rPr>
              <a:t>)</a:t>
            </a:r>
            <a:endParaRPr lang="en-US" dirty="0">
              <a:solidFill>
                <a:srgbClr val="FF99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611779"/>
            <a:ext cx="601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http://www.authentichistory.com/1898-1913/4-imperialism/4-rapprochement/index.html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246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http://history.cultural-china.com/en/34History6705.html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China Qing Dynasty Flag 1889.sv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Boxer Rebellion: The Revolt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5029200" cy="3048000"/>
          </a:xfrm>
        </p:spPr>
        <p:txBody>
          <a:bodyPr>
            <a:noAutofit/>
          </a:bodyPr>
          <a:lstStyle/>
          <a:p>
            <a:pPr marL="115888" indent="-115888"/>
            <a:r>
              <a:rPr lang="en-US" sz="1600" u="sng" dirty="0" smtClean="0"/>
              <a:t>Instigators</a:t>
            </a:r>
            <a:r>
              <a:rPr lang="en-US" sz="1600" dirty="0" smtClean="0"/>
              <a:t>- secret society: </a:t>
            </a:r>
            <a:r>
              <a:rPr lang="en-US" sz="1600" b="1" dirty="0" smtClean="0"/>
              <a:t>Righteous Harmonious Fists [Boxers]</a:t>
            </a:r>
          </a:p>
          <a:p>
            <a:pPr marL="515938" lvl="1" indent="-115888"/>
            <a:r>
              <a:rPr lang="en-US" sz="1600" u="sng" dirty="0" smtClean="0"/>
              <a:t>Goals:</a:t>
            </a:r>
            <a:r>
              <a:rPr lang="en-US" sz="1600" dirty="0" smtClean="0"/>
              <a:t> rid China of foreigners and foreign influence</a:t>
            </a:r>
          </a:p>
          <a:p>
            <a:pPr marL="515938" lvl="1" indent="-115888"/>
            <a:r>
              <a:rPr lang="en-US" sz="1600" dirty="0" smtClean="0"/>
              <a:t>Backed by Dowager Empress </a:t>
            </a:r>
            <a:r>
              <a:rPr lang="en-US" sz="1600" dirty="0" err="1" smtClean="0"/>
              <a:t>Ci</a:t>
            </a:r>
            <a:r>
              <a:rPr lang="en-US" sz="1600" dirty="0" smtClean="0"/>
              <a:t> Xi </a:t>
            </a:r>
            <a:endParaRPr lang="en-US" sz="1600" dirty="0"/>
          </a:p>
          <a:p>
            <a:pPr marL="117475" lvl="1" indent="-115888">
              <a:buFont typeface="Arial" pitchFamily="34" charset="0"/>
              <a:buChar char="•"/>
            </a:pPr>
            <a:r>
              <a:rPr lang="en-US" sz="1600" dirty="0" smtClean="0"/>
              <a:t>1899: Started killing Christian missionaries and Chinese Christians in countryside . Burned houses of foreigners and Chinese Christians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117475" lvl="1" indent="-115888">
              <a:buFont typeface="Arial" pitchFamily="34" charset="0"/>
              <a:buChar char="•"/>
            </a:pPr>
            <a:r>
              <a:rPr lang="en-US" sz="1600" dirty="0" smtClean="0"/>
              <a:t>1900: 1) Killings occurring in capital of Peking [Beijing]</a:t>
            </a:r>
          </a:p>
          <a:p>
            <a:pPr marL="117475" lvl="1" indent="-115888">
              <a:buNone/>
            </a:pPr>
            <a:r>
              <a:rPr lang="en-US" sz="1600" dirty="0" smtClean="0"/>
              <a:t>               2) Empress Ci Xi orders all foreigners killed→ 	Europeans and Americans killed before 	Europeans arrive</a:t>
            </a:r>
          </a:p>
          <a:p>
            <a:pPr marL="117475" lvl="1" indent="-115888">
              <a:buFont typeface="Arial" pitchFamily="34" charset="0"/>
              <a:buChar char="•"/>
            </a:pPr>
            <a:r>
              <a:rPr lang="en-US" sz="1600" dirty="0" smtClean="0"/>
              <a:t>Both occurred in Northeastern China (Shandong Province)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1430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Beginning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257800"/>
            <a:ext cx="449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Retaliation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610761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600" dirty="0" smtClean="0"/>
              <a:t>Major European powers [Britain, France, Germany, Russia, Italy] + America and Japan subdued and plundered Peking 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600" dirty="0" smtClean="0"/>
              <a:t>Dowager Empress </a:t>
            </a:r>
            <a:r>
              <a:rPr lang="en-US" sz="1600" dirty="0" err="1" smtClean="0"/>
              <a:t>Ci</a:t>
            </a:r>
            <a:r>
              <a:rPr lang="en-US" sz="1600" dirty="0" smtClean="0"/>
              <a:t> Xi sided with the West +  Japan as Boxers fled </a:t>
            </a:r>
          </a:p>
          <a:p>
            <a:pPr marL="573088" lvl="1" indent="-115888"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FF"/>
                </a:solidFill>
              </a:rPr>
              <a:t>(Remind you of anyone? Catherine de Medici perhaps?)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115888" lvl="1" indent="-115888">
              <a:buFont typeface="Arial" pitchFamily="34" charset="0"/>
              <a:buChar char="•"/>
            </a:pPr>
            <a:endParaRPr lang="en-US" sz="1600" dirty="0" smtClean="0"/>
          </a:p>
        </p:txBody>
      </p:sp>
      <p:pic>
        <p:nvPicPr>
          <p:cNvPr id="12290" name="Picture 2" descr="http://newspaper.li/static/eda8a7e6cd14f10b4f9d3d1660de9c9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914400"/>
            <a:ext cx="3220065" cy="24955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95600" y="914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33CC"/>
                </a:solidFill>
              </a:rPr>
              <a:t>Slaughter of British and Chinese Christians at Peking</a:t>
            </a:r>
            <a:endParaRPr lang="en-US" sz="1200" dirty="0">
              <a:solidFill>
                <a:srgbClr val="FF33CC"/>
              </a:solidFill>
            </a:endParaRPr>
          </a:p>
        </p:txBody>
      </p:sp>
      <p:pic>
        <p:nvPicPr>
          <p:cNvPr id="12292" name="Picture 4" descr="http://www.authentichistory.com/1898-1913/4-imperialism/4-rapprochement/1900_Boxer_Rebellion_McKinley_and_Uncle_Sam-Rog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657600"/>
            <a:ext cx="2992181" cy="294716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67000" y="5029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33CC"/>
                </a:solidFill>
              </a:rPr>
              <a:t>American Political Cartoon on the Savagery of the Boxers</a:t>
            </a:r>
            <a:endParaRPr lang="en-US" sz="1200" dirty="0">
              <a:solidFill>
                <a:srgbClr val="FF33CC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62600" y="5181600"/>
            <a:ext cx="304800" cy="52652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53000" y="1271852"/>
            <a:ext cx="304800" cy="175948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3400" y="6611779"/>
            <a:ext cx="601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http://www.authentichistory.com/1898-1913/4-imperialism/4-rapprochement/index.html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3423791"/>
            <a:ext cx="2286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http://newspaper.li/boxer-rebellion/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ile:China Qing Dynasty Flag 1889.sv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Boxer Rebellion: The Aftermath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590799"/>
          </a:xfrm>
        </p:spPr>
        <p:txBody>
          <a:bodyPr>
            <a:noAutofit/>
          </a:bodyPr>
          <a:lstStyle/>
          <a:p>
            <a:pPr marL="115888" indent="-115888"/>
            <a:r>
              <a:rPr lang="en-US" sz="1600" dirty="0" smtClean="0"/>
              <a:t>Power of Empress greatly decreased </a:t>
            </a:r>
          </a:p>
          <a:p>
            <a:pPr marL="115888" indent="-115888"/>
            <a:r>
              <a:rPr lang="en-US" sz="1600" dirty="0" smtClean="0"/>
              <a:t>European powers force huge indemnity on China</a:t>
            </a:r>
          </a:p>
          <a:p>
            <a:pPr marL="115888" indent="-115888"/>
            <a:r>
              <a:rPr lang="en-US" sz="1600" dirty="0" smtClean="0"/>
              <a:t>Forced to westernize government and industrialize the nation even more [sciences and mathematics stressed, railroads, mining, cash crops, women were admitted to </a:t>
            </a:r>
            <a:r>
              <a:rPr lang="en-US" sz="1600" dirty="0" smtClean="0"/>
              <a:t>schools] </a:t>
            </a:r>
            <a:r>
              <a:rPr lang="en-US" sz="1600" dirty="0" smtClean="0"/>
              <a:t>.→ Chinese business class developed, urban workers pressed for rights. (like Europeans) </a:t>
            </a:r>
            <a:r>
              <a:rPr lang="en-US" sz="1600" dirty="0" smtClean="0"/>
              <a:t>(“Boxer”) </a:t>
            </a:r>
            <a:endParaRPr lang="en-US" sz="1600" dirty="0" smtClean="0"/>
          </a:p>
          <a:p>
            <a:pPr marL="115888" indent="-115888"/>
            <a:r>
              <a:rPr lang="en-US" sz="1600" dirty="0" smtClean="0"/>
              <a:t>Chinese agree to abolish Boxer Society</a:t>
            </a:r>
          </a:p>
          <a:p>
            <a:pPr marL="115888" indent="-115888"/>
            <a:r>
              <a:rPr lang="en-US" sz="1600" dirty="0" smtClean="0"/>
              <a:t>Signed the </a:t>
            </a:r>
            <a:r>
              <a:rPr lang="en-US" sz="1600" b="1" dirty="0" smtClean="0"/>
              <a:t>Peace Protocol of Peking </a:t>
            </a:r>
            <a:r>
              <a:rPr lang="en-US" sz="1600" dirty="0" smtClean="0"/>
              <a:t>bringing rebellion to a close</a:t>
            </a:r>
          </a:p>
          <a:p>
            <a:pPr marL="115888" indent="-115888"/>
            <a:r>
              <a:rPr lang="en-US" sz="1600" dirty="0" smtClean="0"/>
              <a:t>Allied countries consolidated their territories and interests</a:t>
            </a:r>
          </a:p>
          <a:p>
            <a:pPr marL="115888" indent="-115888"/>
            <a:r>
              <a:rPr lang="en-US" sz="1600" dirty="0" smtClean="0"/>
              <a:t>China unable to participate in </a:t>
            </a:r>
            <a:r>
              <a:rPr lang="en-US" sz="1600" b="1" dirty="0" smtClean="0"/>
              <a:t>Russo-Japanese War </a:t>
            </a:r>
            <a:r>
              <a:rPr lang="en-US" sz="1600" dirty="0" smtClean="0"/>
              <a:t>due to military setbacks (“Boxer”)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Results of Retaliation</a:t>
            </a:r>
            <a:endParaRPr lang="en-US" u="sng" dirty="0"/>
          </a:p>
        </p:txBody>
      </p:sp>
      <p:pic>
        <p:nvPicPr>
          <p:cNvPr id="10242" name="Picture 2" descr="https://encrypted-tbn1.gstatic.com/images?q=tbn:ANd9GcRuctqVfofv27SZGy9aYxcGb_Uc0mZOQQTWbKK0UqIdNJgWRSf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057400"/>
            <a:ext cx="1828800" cy="2982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7086600" y="5038636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33CC"/>
                </a:solidFill>
              </a:rPr>
              <a:t>Dowager Empress </a:t>
            </a:r>
            <a:r>
              <a:rPr lang="en-US" sz="1200" dirty="0" err="1" smtClean="0">
                <a:solidFill>
                  <a:srgbClr val="FF33CC"/>
                </a:solidFill>
              </a:rPr>
              <a:t>Ci</a:t>
            </a:r>
            <a:r>
              <a:rPr lang="en-US" sz="1200" dirty="0" smtClean="0">
                <a:solidFill>
                  <a:srgbClr val="FF33CC"/>
                </a:solidFill>
              </a:rPr>
              <a:t> Xi </a:t>
            </a:r>
            <a:endParaRPr lang="en-US" sz="1200" dirty="0">
              <a:solidFill>
                <a:srgbClr val="FF33C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3000" y="4640759"/>
            <a:ext cx="144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u="sng" dirty="0" smtClean="0">
                <a:solidFill>
                  <a:srgbClr val="FF33CC"/>
                </a:solidFill>
              </a:rPr>
              <a:t>Emperor </a:t>
            </a:r>
            <a:r>
              <a:rPr lang="en-US" sz="1200" u="sng" dirty="0" err="1" smtClean="0">
                <a:solidFill>
                  <a:srgbClr val="FF33CC"/>
                </a:solidFill>
              </a:rPr>
              <a:t>Guangxu</a:t>
            </a:r>
            <a:endParaRPr lang="en-US" sz="1200" u="sng" dirty="0" smtClean="0">
              <a:solidFill>
                <a:srgbClr val="FF33CC"/>
              </a:solidFill>
            </a:endParaRPr>
          </a:p>
          <a:p>
            <a:pPr algn="ctr"/>
            <a:r>
              <a:rPr lang="en-US" sz="1200" i="1" dirty="0" smtClean="0">
                <a:solidFill>
                  <a:srgbClr val="FF33CC"/>
                </a:solidFill>
              </a:rPr>
              <a:t>Succeeds </a:t>
            </a:r>
            <a:r>
              <a:rPr lang="en-US" sz="1200" i="1" dirty="0" err="1" smtClean="0">
                <a:solidFill>
                  <a:srgbClr val="FF33CC"/>
                </a:solidFill>
              </a:rPr>
              <a:t>Ci</a:t>
            </a:r>
            <a:r>
              <a:rPr lang="en-US" sz="1200" i="1" dirty="0" smtClean="0">
                <a:solidFill>
                  <a:srgbClr val="FF33CC"/>
                </a:solidFill>
              </a:rPr>
              <a:t> Xi after his regent’s death (Next Slide)</a:t>
            </a:r>
            <a:endParaRPr lang="en-US" sz="1200" i="1" dirty="0">
              <a:solidFill>
                <a:srgbClr val="FF33CC"/>
              </a:solidFill>
            </a:endParaRPr>
          </a:p>
        </p:txBody>
      </p:sp>
      <p:pic>
        <p:nvPicPr>
          <p:cNvPr id="10244" name="Picture 4" descr="File:The Imperial Portrait of Emperor Guangx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668959"/>
            <a:ext cx="1819275" cy="2932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4724400" y="5478959"/>
            <a:ext cx="205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http://www.newworldencyclopedia.org/entry/File:The_Imperial_Portrait_of_Emperor_Guangxu.PNG</a:t>
            </a:r>
            <a:endParaRPr lang="en-US" sz="1100" dirty="0"/>
          </a:p>
        </p:txBody>
      </p:sp>
      <p:sp>
        <p:nvSpPr>
          <p:cNvPr id="19" name="Rectangle 18"/>
          <p:cNvSpPr/>
          <p:nvPr/>
        </p:nvSpPr>
        <p:spPr>
          <a:xfrm>
            <a:off x="6934200" y="5343436"/>
            <a:ext cx="1981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http://www.newworldencyclopedia.org/entry/Empress_Dowager_Cixi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File:Flag of the Republic of China 1912-1928.sv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Boxer Rebellion: Reorganization of China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667000"/>
            <a:ext cx="4495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600" dirty="0" smtClean="0"/>
              <a:t>Many Chinese discontent with foreign influence → group known as the </a:t>
            </a:r>
            <a:r>
              <a:rPr lang="en-US" sz="1600" b="1" dirty="0" smtClean="0"/>
              <a:t>Revolutionary Alliance </a:t>
            </a:r>
            <a:r>
              <a:rPr lang="en-US" sz="1600" dirty="0" smtClean="0"/>
              <a:t>formed with </a:t>
            </a:r>
            <a:r>
              <a:rPr lang="en-US" sz="1600" b="1" dirty="0" smtClean="0"/>
              <a:t>Sun Yat-sen </a:t>
            </a:r>
            <a:r>
              <a:rPr lang="en-US" sz="1600" dirty="0" smtClean="0"/>
              <a:t>as head. 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600" dirty="0" smtClean="0"/>
              <a:t>1908: Empress Dowager Ci Xi’s death → the boy emperor overthrown and the </a:t>
            </a:r>
            <a:r>
              <a:rPr lang="en-US" sz="1600" b="1" dirty="0" smtClean="0"/>
              <a:t>Republic of China </a:t>
            </a:r>
            <a:r>
              <a:rPr lang="en-US" sz="1600" dirty="0" smtClean="0"/>
              <a:t>founded. Lead by </a:t>
            </a:r>
            <a:r>
              <a:rPr lang="en-US" sz="1600" b="1" dirty="0" smtClean="0"/>
              <a:t>Sun Yat-sen 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smtClean="0"/>
              <a:t>Tried to base new government off the “Three Principles of the People”.</a:t>
            </a:r>
          </a:p>
          <a:p>
            <a:pPr lvl="0"/>
            <a:r>
              <a:rPr lang="en-US" sz="1600" dirty="0" smtClean="0"/>
              <a:t>               1) </a:t>
            </a:r>
            <a:r>
              <a:rPr lang="en-US" sz="1600" u="sng" dirty="0" smtClean="0"/>
              <a:t>Nationalism: </a:t>
            </a:r>
            <a:r>
              <a:rPr lang="en-US" sz="1600" dirty="0" smtClean="0"/>
              <a:t>freedom for foreign powers</a:t>
            </a:r>
          </a:p>
          <a:p>
            <a:pPr lvl="0"/>
            <a:r>
              <a:rPr lang="en-US" sz="1600" dirty="0" smtClean="0"/>
              <a:t>               2) </a:t>
            </a:r>
            <a:r>
              <a:rPr lang="en-US" sz="1600" u="sng" dirty="0" smtClean="0"/>
              <a:t>Democracy: </a:t>
            </a:r>
            <a:r>
              <a:rPr lang="en-US" sz="1600" dirty="0" smtClean="0"/>
              <a:t>representative government</a:t>
            </a:r>
            <a:r>
              <a:rPr lang="en-US" sz="1600" u="sng" dirty="0" smtClean="0"/>
              <a:t> </a:t>
            </a:r>
            <a:endParaRPr lang="en-US" sz="1600" dirty="0" smtClean="0"/>
          </a:p>
          <a:p>
            <a:pPr lvl="0"/>
            <a:r>
              <a:rPr lang="en-US" sz="1600" dirty="0" smtClean="0"/>
              <a:t>               3) </a:t>
            </a:r>
            <a:r>
              <a:rPr lang="en-US" sz="1600" u="sng" dirty="0" smtClean="0"/>
              <a:t>Livelihood:</a:t>
            </a:r>
            <a:r>
              <a:rPr lang="en-US" sz="1600" dirty="0" smtClean="0"/>
              <a:t> economic stability  (“Boxer”)</a:t>
            </a:r>
          </a:p>
          <a:p>
            <a:pPr marL="115888" indent="-115888">
              <a:buFont typeface="Arial" pitchFamily="34" charset="0"/>
              <a:buChar char="•"/>
            </a:pP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Rebellion for a Republic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1066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The Republic of China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1600200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600" dirty="0" smtClean="0"/>
              <a:t>Duration: 1912-1949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600" dirty="0" smtClean="0"/>
              <a:t>After Sun Yat-sen’s brief term,  </a:t>
            </a:r>
            <a:r>
              <a:rPr lang="en-US" sz="1600" b="1" dirty="0" smtClean="0"/>
              <a:t>Song Jiaoren </a:t>
            </a:r>
            <a:r>
              <a:rPr lang="en-US" sz="1600" dirty="0" smtClean="0"/>
              <a:t> becomes head of the </a:t>
            </a:r>
            <a:r>
              <a:rPr lang="en-US" sz="1600" b="1" dirty="0" smtClean="0"/>
              <a:t>Kuomintang </a:t>
            </a:r>
            <a:r>
              <a:rPr lang="en-US" sz="1600" dirty="0" smtClean="0"/>
              <a:t>[ruling party, “Nationalist </a:t>
            </a:r>
            <a:r>
              <a:rPr lang="en-US" sz="1600" dirty="0" smtClean="0"/>
              <a:t>Party”]</a:t>
            </a:r>
            <a:endParaRPr lang="en-US" sz="1600" dirty="0" smtClean="0"/>
          </a:p>
          <a:p>
            <a:pPr marL="115888" indent="-115888">
              <a:buFont typeface="Arial" pitchFamily="34" charset="0"/>
              <a:buChar char="•"/>
            </a:pPr>
            <a:r>
              <a:rPr lang="en-US" sz="1600" dirty="0" smtClean="0"/>
              <a:t>Eventually falls into a state of local autonomous rule by military leaders and warlords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600" dirty="0" smtClean="0"/>
              <a:t>Flees to Taiwan after loss of the </a:t>
            </a:r>
            <a:r>
              <a:rPr lang="en-US" sz="1600" b="1" dirty="0" smtClean="0"/>
              <a:t>Chinese Civil War </a:t>
            </a:r>
            <a:r>
              <a:rPr lang="en-US" sz="1600" dirty="0" smtClean="0"/>
              <a:t>in 1949 (“Boxer”)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40080" y="1066800"/>
            <a:ext cx="3246120" cy="1371600"/>
            <a:chOff x="1524000" y="5486400"/>
            <a:chExt cx="3246120" cy="925894"/>
          </a:xfrm>
        </p:grpSpPr>
        <p:grpSp>
          <p:nvGrpSpPr>
            <p:cNvPr id="26" name="Group 25"/>
            <p:cNvGrpSpPr/>
            <p:nvPr/>
          </p:nvGrpSpPr>
          <p:grpSpPr>
            <a:xfrm>
              <a:off x="1524000" y="5486400"/>
              <a:ext cx="3246120" cy="925894"/>
              <a:chOff x="152400" y="4876800"/>
              <a:chExt cx="4465320" cy="1940414"/>
            </a:xfrm>
          </p:grpSpPr>
          <p:pic>
            <p:nvPicPr>
              <p:cNvPr id="6" name="Picture 6" descr="File:Flag of the Republic of China 1912-1928.sv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67000" y="4876800"/>
                <a:ext cx="1950720" cy="1219200"/>
              </a:xfrm>
              <a:prstGeom prst="rect">
                <a:avLst/>
              </a:prstGeom>
              <a:noFill/>
            </p:spPr>
          </p:pic>
          <p:pic>
            <p:nvPicPr>
              <p:cNvPr id="7" name="Picture 2" descr="File:China Qing Dynasty Flag 1889.sv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2400" y="4876800"/>
                <a:ext cx="1950720" cy="1200443"/>
              </a:xfrm>
              <a:prstGeom prst="rect">
                <a:avLst/>
              </a:prstGeom>
              <a:noFill/>
            </p:spPr>
          </p:pic>
          <p:cxnSp>
            <p:nvCxnSpPr>
              <p:cNvPr id="8" name="Straight Arrow Connector 7"/>
              <p:cNvCxnSpPr>
                <a:stCxn id="7" idx="3"/>
                <a:endCxn id="6" idx="1"/>
              </p:cNvCxnSpPr>
              <p:nvPr/>
            </p:nvCxnSpPr>
            <p:spPr>
              <a:xfrm>
                <a:off x="2103120" y="5477022"/>
                <a:ext cx="563880" cy="937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257220" y="6172200"/>
                <a:ext cx="1886755" cy="645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33CC"/>
                    </a:solidFill>
                  </a:rPr>
                  <a:t>Empire   </a:t>
                </a:r>
                <a:endParaRPr lang="en-US" sz="1400" dirty="0">
                  <a:solidFill>
                    <a:srgbClr val="FF33CC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505200" y="60960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33CC"/>
                  </a:solidFill>
                </a:rPr>
                <a:t>Republic</a:t>
              </a:r>
              <a:endParaRPr lang="en-US" sz="1400" dirty="0">
                <a:solidFill>
                  <a:srgbClr val="FF33CC"/>
                </a:solidFill>
              </a:endParaRPr>
            </a:p>
          </p:txBody>
        </p:sp>
      </p:grpSp>
      <p:pic>
        <p:nvPicPr>
          <p:cNvPr id="33796" name="Picture 4" descr="http://www.absolutechinatours.com/UploadFiles/ImageBase/Sun-Yat-senRepublican-Era-Republic-of-Chi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419600"/>
            <a:ext cx="3711038" cy="22860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143000" y="57912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33CC"/>
                </a:solidFill>
              </a:rPr>
              <a:t>Sun </a:t>
            </a:r>
            <a:r>
              <a:rPr lang="en-US" sz="1200" dirty="0" err="1" smtClean="0">
                <a:solidFill>
                  <a:srgbClr val="FF33CC"/>
                </a:solidFill>
              </a:rPr>
              <a:t>Yat-sen</a:t>
            </a:r>
            <a:r>
              <a:rPr lang="en-US" sz="1200" dirty="0" smtClean="0">
                <a:solidFill>
                  <a:srgbClr val="FF33CC"/>
                </a:solidFill>
              </a:rPr>
              <a:t> and the Nationalist Party</a:t>
            </a:r>
            <a:endParaRPr lang="en-US" sz="1200" dirty="0">
              <a:solidFill>
                <a:srgbClr val="FF33CC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657600" y="5638800"/>
            <a:ext cx="1143000" cy="281252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7200" y="6172200"/>
            <a:ext cx="434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http://www.absolutechinatours.com/china-travel/republican-era.html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Boer Wars: Before the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114800" cy="1600199"/>
          </a:xfrm>
        </p:spPr>
        <p:txBody>
          <a:bodyPr>
            <a:noAutofit/>
          </a:bodyPr>
          <a:lstStyle/>
          <a:p>
            <a:pPr marL="115888" indent="-111125"/>
            <a:r>
              <a:rPr lang="en-US" sz="1200" b="1" dirty="0" err="1" smtClean="0"/>
              <a:t>Voortrekkers</a:t>
            </a:r>
            <a:r>
              <a:rPr lang="en-US" sz="1200" b="1" dirty="0" smtClean="0"/>
              <a:t> </a:t>
            </a:r>
            <a:r>
              <a:rPr lang="en-US" sz="1200" dirty="0" smtClean="0"/>
              <a:t>moved from British Cape Town Colony across the Orange River in </a:t>
            </a:r>
            <a:r>
              <a:rPr lang="en-US" sz="1200" b="1" dirty="0" smtClean="0"/>
              <a:t>Great Trek </a:t>
            </a:r>
            <a:r>
              <a:rPr lang="en-US" sz="1200" dirty="0" smtClean="0"/>
              <a:t>(relocated by Britain: 1814)→ Created Three republics: </a:t>
            </a:r>
            <a:r>
              <a:rPr lang="en-US" sz="1200" b="1" dirty="0" smtClean="0"/>
              <a:t>Transvaal</a:t>
            </a:r>
            <a:r>
              <a:rPr lang="en-US" sz="1200" dirty="0" smtClean="0"/>
              <a:t>, the </a:t>
            </a:r>
            <a:r>
              <a:rPr lang="en-US" sz="1200" b="1" dirty="0" smtClean="0"/>
              <a:t>Orange Free State, </a:t>
            </a:r>
            <a:r>
              <a:rPr lang="en-US" sz="1200" dirty="0" smtClean="0"/>
              <a:t>and </a:t>
            </a:r>
            <a:r>
              <a:rPr lang="en-US" sz="1200" b="1" dirty="0" smtClean="0"/>
              <a:t>Natal</a:t>
            </a:r>
            <a:r>
              <a:rPr lang="en-US" sz="1200" dirty="0" smtClean="0"/>
              <a:t> (annexed to Britain in 1830s, Boers left after)</a:t>
            </a:r>
            <a:endParaRPr lang="en-US" sz="1200" b="1" dirty="0" smtClean="0"/>
          </a:p>
          <a:p>
            <a:pPr marL="284163" lvl="1" indent="-111125">
              <a:tabLst>
                <a:tab pos="53975" algn="l"/>
              </a:tabLst>
            </a:pPr>
            <a:r>
              <a:rPr lang="en-US" sz="1200" dirty="0" smtClean="0"/>
              <a:t>Recognized by Britain (1852-1854)</a:t>
            </a:r>
          </a:p>
          <a:p>
            <a:pPr marL="115888" lvl="1" indent="-111125">
              <a:buFont typeface="Arial" pitchFamily="34" charset="0"/>
              <a:buChar char="•"/>
              <a:tabLst>
                <a:tab pos="53975" algn="l"/>
              </a:tabLst>
            </a:pPr>
            <a:r>
              <a:rPr lang="en-US" sz="1200" dirty="0" smtClean="0"/>
              <a:t>Called “Boers” because they were subsistence farmers, Afrikaans and Dutch word for famer = boer</a:t>
            </a:r>
          </a:p>
          <a:p>
            <a:pPr marL="115888" lvl="1" indent="-111125">
              <a:buFont typeface="Arial" pitchFamily="34" charset="0"/>
              <a:buChar char="•"/>
              <a:tabLst>
                <a:tab pos="53975" algn="l"/>
              </a:tabLst>
            </a:pPr>
            <a:r>
              <a:rPr lang="en-US" sz="1200" dirty="0" smtClean="0"/>
              <a:t>Limited government</a:t>
            </a:r>
          </a:p>
          <a:p>
            <a:pPr marL="115888" lvl="1" indent="-111125">
              <a:buFont typeface="Arial" pitchFamily="34" charset="0"/>
              <a:buChar char="•"/>
              <a:tabLst>
                <a:tab pos="53975" algn="l"/>
              </a:tabLst>
            </a:pPr>
            <a:r>
              <a:rPr lang="en-US" sz="1200" dirty="0" smtClean="0"/>
              <a:t>Constant conflict with natives: Bantu and Zulus (Chambers)</a:t>
            </a:r>
          </a:p>
          <a:p>
            <a:pPr lvl="1">
              <a:buNone/>
            </a:pP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Background on the Boers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3352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Events Leading up to the Boer War</a:t>
            </a:r>
            <a:endParaRPr lang="en-US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3810000"/>
            <a:ext cx="4953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lvl="0" indent="-117475">
              <a:buFont typeface="Arial" pitchFamily="34" charset="0"/>
              <a:buChar char="•"/>
            </a:pPr>
            <a:r>
              <a:rPr lang="en-US" sz="1200" dirty="0" smtClean="0"/>
              <a:t>Britain wanted a railway to span their African possessions → had to acquire Sudan and take total control over Egypt. (McKay)</a:t>
            </a:r>
          </a:p>
          <a:p>
            <a:pPr marL="117475" lvl="0" indent="-117475">
              <a:buFont typeface="Arial" pitchFamily="34" charset="0"/>
              <a:buChar char="•"/>
            </a:pPr>
            <a:r>
              <a:rPr lang="en-US" sz="1200" dirty="0" smtClean="0"/>
              <a:t>Had opposition: </a:t>
            </a:r>
            <a:r>
              <a:rPr lang="en-US" sz="1200" dirty="0" err="1" smtClean="0"/>
              <a:t>Turco</a:t>
            </a:r>
            <a:r>
              <a:rPr lang="en-US" sz="1200" dirty="0" smtClean="0"/>
              <a:t>-Egyptian Sudan attached Egyptian capital in Sudan, Khartoum, won, established Islamic state in Sudan.  Twelve years later. British defeat them under</a:t>
            </a:r>
            <a:r>
              <a:rPr lang="en-US" sz="1200" b="1" dirty="0" smtClean="0"/>
              <a:t> Lord Kitchener</a:t>
            </a:r>
            <a:r>
              <a:rPr lang="en-US" sz="1200" i="1" dirty="0" smtClean="0"/>
              <a:t>. </a:t>
            </a:r>
            <a:endParaRPr lang="en-US" sz="1200" dirty="0" smtClean="0"/>
          </a:p>
          <a:p>
            <a:pPr marL="117475" lvl="0" indent="-117475">
              <a:buFont typeface="Arial" pitchFamily="34" charset="0"/>
              <a:buChar char="•"/>
            </a:pPr>
            <a:r>
              <a:rPr lang="en-US" sz="1200" dirty="0" smtClean="0"/>
              <a:t>British take control of some of the Gold Coast [Danish and Dutch], and Ghana</a:t>
            </a:r>
          </a:p>
          <a:p>
            <a:pPr marL="117475" lvl="0" indent="-117475">
              <a:buFont typeface="Arial" pitchFamily="34" charset="0"/>
              <a:buChar char="•"/>
            </a:pPr>
            <a:r>
              <a:rPr lang="en-US" sz="1200" dirty="0" smtClean="0"/>
              <a:t>Secured Niger River Delta and expanded into the rest of Niger under </a:t>
            </a:r>
            <a:r>
              <a:rPr lang="en-US" sz="1200" b="1" dirty="0" smtClean="0"/>
              <a:t>George Goldie </a:t>
            </a:r>
            <a:r>
              <a:rPr lang="en-US" sz="1200" dirty="0" smtClean="0"/>
              <a:t>(1886-1899).</a:t>
            </a:r>
          </a:p>
          <a:p>
            <a:pPr marL="117475" lvl="0" indent="-117475">
              <a:buFont typeface="Arial" pitchFamily="34" charset="0"/>
              <a:buChar char="•"/>
            </a:pPr>
            <a:r>
              <a:rPr lang="en-US" sz="1200" b="1" dirty="0" smtClean="0"/>
              <a:t>Anglo-Zulu War: (1879-1879) </a:t>
            </a:r>
            <a:r>
              <a:rPr lang="en-US" sz="1200" dirty="0" smtClean="0"/>
              <a:t>Cape Colony fought against Zulus gaining Bechuanaland (Botswana), Rhodesia (Zimbabwe), and Nyasaland (Malawi) → 1) Separation of German East Africa and German Southwest Africa </a:t>
            </a:r>
            <a:endParaRPr lang="en-US" sz="1200" dirty="0" smtClean="0"/>
          </a:p>
          <a:p>
            <a:pPr marL="117475" lvl="0" indent="-117475"/>
            <a:r>
              <a:rPr lang="en-US" sz="1200" dirty="0" smtClean="0"/>
              <a:t>        </a:t>
            </a:r>
            <a:r>
              <a:rPr lang="en-US" sz="1200" dirty="0" smtClean="0"/>
              <a:t>2</a:t>
            </a:r>
            <a:r>
              <a:rPr lang="en-US" sz="1200" dirty="0" smtClean="0"/>
              <a:t>) endangered the </a:t>
            </a:r>
            <a:r>
              <a:rPr lang="en-US" sz="1200" b="1" dirty="0" smtClean="0"/>
              <a:t>Afrikaner Republics’ </a:t>
            </a:r>
            <a:r>
              <a:rPr lang="en-US" sz="1200" dirty="0" smtClean="0"/>
              <a:t>independence (Chambers)</a:t>
            </a:r>
            <a:endParaRPr lang="en-US" sz="1200" dirty="0"/>
          </a:p>
        </p:txBody>
      </p:sp>
      <p:pic>
        <p:nvPicPr>
          <p:cNvPr id="8200" name="Picture 8" descr="http://www.blackpast.org/files/blackpast_images/Battle_of_Isandlw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4191000" cy="2539747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105400" y="4038600"/>
            <a:ext cx="3581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http://www.blackpast.org/?q=gah/battle-isandlwana-1879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3810000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Battle of </a:t>
            </a:r>
            <a:r>
              <a:rPr lang="en-US" sz="1200" dirty="0" err="1" smtClean="0">
                <a:solidFill>
                  <a:srgbClr val="0000FF"/>
                </a:solidFill>
              </a:rPr>
              <a:t>Isandlwana</a:t>
            </a:r>
            <a:r>
              <a:rPr lang="en-US" sz="1200" dirty="0" smtClean="0">
                <a:solidFill>
                  <a:srgbClr val="0000FF"/>
                </a:solidFill>
              </a:rPr>
              <a:t>: Anglo-Zulu War</a:t>
            </a:r>
            <a:endParaRPr lang="en-US" sz="1200" dirty="0">
              <a:solidFill>
                <a:srgbClr val="0000FF"/>
              </a:solidFill>
            </a:endParaRPr>
          </a:p>
        </p:txBody>
      </p:sp>
      <p:pic>
        <p:nvPicPr>
          <p:cNvPr id="8202" name="Picture 10" descr="http://4.bp.blogspot.com/_0GYgdJJYfMU/S_Fch3IJb4I/AAAAAAAAAQ0/EZA-WOMhb-0/s1600/Boer+family+18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343400"/>
            <a:ext cx="3381375" cy="236368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038600" y="6172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Average Boer Family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2800" y="6477000"/>
            <a:ext cx="20714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http://emilyopine.blogspot.com/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upload.wikimedia.org/wikipedia/commons/2/29/Flag_of_the_Orange_Free_State.pn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Boer War: The Initiators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/>
              <a:t>British Colonial Secretary, </a:t>
            </a:r>
            <a:r>
              <a:rPr lang="en-US" sz="1600" b="1" dirty="0" smtClean="0"/>
              <a:t>Lord Carnarvon, </a:t>
            </a:r>
            <a:r>
              <a:rPr lang="en-US" sz="1600" dirty="0" smtClean="0"/>
              <a:t>wanted to annex Boers to create a confederation of South African States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British Colonial expansion threatened Boer independence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Afrikaner expansion threatened British supremacy</a:t>
            </a:r>
            <a:endParaRPr lang="en-US" sz="1600" dirty="0"/>
          </a:p>
        </p:txBody>
      </p:sp>
      <p:pic>
        <p:nvPicPr>
          <p:cNvPr id="6" name="Picture 2" descr="http://3.bp.blogspot.com/-F5fWPwtvRn8/TrWn2bQrWBI/AAAAAAAADJA/14RrPGkuYq4/s1600/boerwar_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438400"/>
            <a:ext cx="3810000" cy="2762251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5486400" y="2057400"/>
            <a:ext cx="3048000" cy="4286250"/>
            <a:chOff x="1295400" y="4800600"/>
            <a:chExt cx="3048000" cy="4286250"/>
          </a:xfrm>
        </p:grpSpPr>
        <p:pic>
          <p:nvPicPr>
            <p:cNvPr id="7" name="Picture 6" descr="https://encrypted-tbn1.gstatic.com/images?q=tbn:ANd9GcRuQpVDqrfI_hlYLd5UQPhYM-m58KJBhGhxMVV65qH7qDJozRuV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7800" y="4800600"/>
              <a:ext cx="2667000" cy="15855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8" name="Picture 2" descr="http://upload.wikimedia.org/wikipedia/commons/2/29/Flag_of_the_Orange_Free_Stat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6934200"/>
              <a:ext cx="2133600" cy="1600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9" name="Picture 2" descr="http://upload.wikimedia.org/wikipedia/commons/5/53/Flag_of_Transvaal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0" y="7543800"/>
              <a:ext cx="2057400" cy="154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514600" y="63246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vs. 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28600" y="5257800"/>
            <a:ext cx="1676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http://www.sangam.org/2007/03/Boer.php?uid=2257&amp;print=true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61722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Transvaal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5334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Orange Free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State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971800" y="4267200"/>
            <a:ext cx="12192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429000" y="3886200"/>
            <a:ext cx="914400" cy="2362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029200" y="4724400"/>
            <a:ext cx="381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486400" y="6172200"/>
            <a:ext cx="838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6596390"/>
            <a:ext cx="4800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http://ang.wikipedia.org/wiki/Bili%C3%BE:Flag_of_the_Orange_Free_State.png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2/29/Flag_of_the_Orange_Free_State.pn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First Boer War: The Initial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2837"/>
            <a:ext cx="5715000" cy="5287963"/>
          </a:xfrm>
        </p:spPr>
        <p:txBody>
          <a:bodyPr>
            <a:normAutofit/>
          </a:bodyPr>
          <a:lstStyle/>
          <a:p>
            <a:pPr marL="115888" indent="-115888"/>
            <a:r>
              <a:rPr lang="en-US" sz="1600" dirty="0" smtClean="0"/>
              <a:t>Took place in mainly in </a:t>
            </a:r>
            <a:r>
              <a:rPr lang="en-US" sz="1600" b="1" dirty="0" smtClean="0"/>
              <a:t>Transvaal</a:t>
            </a:r>
            <a:endParaRPr lang="en-US" sz="1600" dirty="0" smtClean="0"/>
          </a:p>
          <a:p>
            <a:pPr marL="115888" indent="-115888"/>
            <a:r>
              <a:rPr lang="en-US" sz="1600" dirty="0" smtClean="0"/>
              <a:t>Boers refused to join into Carnarvon confederation → armed resistance “(1880)</a:t>
            </a:r>
          </a:p>
          <a:p>
            <a:pPr marL="515938" lvl="1" indent="-115888"/>
            <a:r>
              <a:rPr lang="en-US" sz="1600" dirty="0" smtClean="0"/>
              <a:t>Fought ‘commando’ style- citizen army that wore no uniforms; unpaid. Used speed, concentration, and </a:t>
            </a:r>
            <a:r>
              <a:rPr lang="en-US" sz="1600" dirty="0" smtClean="0"/>
              <a:t>good </a:t>
            </a:r>
            <a:r>
              <a:rPr lang="en-US" sz="1600" dirty="0" smtClean="0"/>
              <a:t>aim to take down well trained troops. </a:t>
            </a:r>
          </a:p>
          <a:p>
            <a:pPr marL="117475" lvl="1" indent="-115888">
              <a:buFont typeface="Arial" pitchFamily="34" charset="0"/>
              <a:buChar char="•"/>
            </a:pPr>
            <a:r>
              <a:rPr lang="en-US" sz="1600" dirty="0" smtClean="0"/>
              <a:t>British troops unprepared to fight Boers; used to fighting natives. </a:t>
            </a:r>
          </a:p>
          <a:p>
            <a:pPr marL="117475" lvl="1" indent="-115888">
              <a:buFont typeface="Arial" pitchFamily="34" charset="0"/>
              <a:buChar char="•"/>
            </a:pPr>
            <a:r>
              <a:rPr lang="en-US" sz="1600" dirty="0" smtClean="0"/>
              <a:t>Boers lay siege to Potchefstroom, Pretoria, Rustenburg, Standerton and </a:t>
            </a:r>
            <a:r>
              <a:rPr lang="en-US" sz="1600" dirty="0" err="1" smtClean="0"/>
              <a:t>Marabastad</a:t>
            </a:r>
            <a:r>
              <a:rPr lang="en-US" sz="1600" dirty="0" smtClean="0"/>
              <a:t> to starve out British army </a:t>
            </a:r>
          </a:p>
          <a:p>
            <a:pPr marL="117475" lvl="1" indent="-115888">
              <a:buFont typeface="Arial" pitchFamily="34" charset="0"/>
              <a:buChar char="•"/>
            </a:pPr>
            <a:r>
              <a:rPr lang="en-US" sz="1600" dirty="0" smtClean="0"/>
              <a:t>Prevented a relief force from Natal with counterattack</a:t>
            </a:r>
          </a:p>
          <a:p>
            <a:pPr marL="117475" lvl="1" indent="-115888">
              <a:buFont typeface="Arial" pitchFamily="34" charset="0"/>
              <a:buChar char="•"/>
            </a:pPr>
            <a:r>
              <a:rPr lang="en-US" sz="1600" dirty="0" smtClean="0"/>
              <a:t>Boers won stunning victory over British at </a:t>
            </a:r>
            <a:r>
              <a:rPr lang="en-US" sz="1600" dirty="0" err="1" smtClean="0"/>
              <a:t>Majuba</a:t>
            </a:r>
            <a:r>
              <a:rPr lang="en-US" sz="1600" dirty="0" smtClean="0"/>
              <a:t> Hill. British sustained heavy  losses.</a:t>
            </a:r>
          </a:p>
          <a:p>
            <a:pPr marL="117475" lvl="1" indent="-115888">
              <a:buFont typeface="Arial" pitchFamily="34" charset="0"/>
              <a:buChar char="•"/>
            </a:pPr>
            <a:r>
              <a:rPr lang="en-US" sz="1600" b="1" dirty="0" smtClean="0"/>
              <a:t>Pretoria Convention of 1881-</a:t>
            </a:r>
          </a:p>
          <a:p>
            <a:pPr marL="517525" lvl="2" indent="-115888">
              <a:buFont typeface="Calibri" pitchFamily="34" charset="0"/>
              <a:buChar char="–"/>
            </a:pPr>
            <a:r>
              <a:rPr lang="en-US" sz="1600" dirty="0" smtClean="0"/>
              <a:t>Transvaal under supervision of Britain. All foreign affairs governed by Britain but maintains independence. Native blacks monitored.</a:t>
            </a:r>
          </a:p>
          <a:p>
            <a:pPr marL="119063" lvl="2" indent="-115888"/>
            <a:r>
              <a:rPr lang="en-US" sz="1600" b="1" dirty="0" smtClean="0"/>
              <a:t>London Convention of 1884 -</a:t>
            </a:r>
          </a:p>
          <a:p>
            <a:pPr marL="576263" lvl="3" indent="-115888"/>
            <a:r>
              <a:rPr lang="en-US" sz="1600" dirty="0" smtClean="0"/>
              <a:t>Transvaal maintains full independence from Britain. </a:t>
            </a:r>
          </a:p>
          <a:p>
            <a:pPr marL="115888" lvl="2" indent="-115888"/>
            <a:r>
              <a:rPr lang="en-US" sz="1600" i="1" dirty="0" smtClean="0"/>
              <a:t>Uneasy </a:t>
            </a:r>
            <a:r>
              <a:rPr lang="en-US" sz="1600" i="1" dirty="0" smtClean="0"/>
              <a:t>peace established </a:t>
            </a:r>
            <a:r>
              <a:rPr lang="en-US" sz="1600" dirty="0" smtClean="0"/>
              <a:t>(Rosenberg)</a:t>
            </a:r>
            <a:endParaRPr lang="en-US" sz="1600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596390"/>
            <a:ext cx="4800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http://ang.wikipedia.org/wiki/Bili%C3%BE:Flag_of_the_Orange_Free_State.png</a:t>
            </a:r>
            <a:endParaRPr lang="en-US" sz="1100" dirty="0"/>
          </a:p>
        </p:txBody>
      </p:sp>
      <p:pic>
        <p:nvPicPr>
          <p:cNvPr id="6148" name="Picture 4" descr="http://2.bp.blogspot.com/_20Xjk8cEHTs/TJ-kycfqNCI/AAAAAAAAAS0/7Y6nZeDR8iQ/s1600/boer_w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894445"/>
            <a:ext cx="2962876" cy="2592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800" y="3455313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British garrison attacked by Boer commandos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0" y="3683913"/>
            <a:ext cx="2971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http://africanlandscapes.blogspot.com/2010/09/boer-war-and-south-african-landscapes.html</a:t>
            </a:r>
            <a:endParaRPr lang="en-US" sz="1100" dirty="0"/>
          </a:p>
        </p:txBody>
      </p:sp>
      <p:pic>
        <p:nvPicPr>
          <p:cNvPr id="9" name="Picture 6" descr="File:Map of the provinces of South Africa 1910-1976 with English labels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267200"/>
            <a:ext cx="2761772" cy="241857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77000" y="5715000"/>
            <a:ext cx="9144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British Cape Colony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Picture 2" descr="http://upload.wikimedia.org/wikipedia/commons/2/29/Flag_of_the_Orange_Free_St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3488" y="5158668"/>
            <a:ext cx="381000" cy="285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2" descr="http://upload.wikimedia.org/wikipedia/commons/5/53/Flag_of_Transva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4419600"/>
            <a:ext cx="406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0" name="Picture 6" descr="https://encrypted-tbn1.gstatic.com/images?q=tbn:ANd9GcRuQpVDqrfI_hlYLd5UQPhYM-m58KJBhGhxMVV65qH7qDJozRu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6019800"/>
            <a:ext cx="464633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6" descr="https://encrypted-tbn1.gstatic.com/images?q=tbn:ANd9GcRuQpVDqrfI_hlYLd5UQPhYM-m58KJBhGhxMVV65qH7qDJozRu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5105400"/>
            <a:ext cx="464633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5/53/Flag_of_Transvaal.pn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Second Boer War: At War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43400" cy="1219200"/>
          </a:xfrm>
        </p:spPr>
        <p:txBody>
          <a:bodyPr>
            <a:noAutofit/>
          </a:bodyPr>
          <a:lstStyle/>
          <a:p>
            <a:pPr marL="115888" indent="-115888"/>
            <a:r>
              <a:rPr lang="en-US" sz="1600" dirty="0" smtClean="0"/>
              <a:t>1886: Gold found in Witwatersrand→ British unease over shift in power to Boers</a:t>
            </a:r>
          </a:p>
          <a:p>
            <a:pPr marL="115888" indent="-115888"/>
            <a:r>
              <a:rPr lang="en-US" sz="1600" dirty="0" smtClean="0"/>
              <a:t>Cecil Rhodes attempts to overthrow Transvaal government in </a:t>
            </a:r>
            <a:r>
              <a:rPr lang="en-US" sz="1600" b="1" dirty="0" smtClean="0"/>
              <a:t>Jameson Raid</a:t>
            </a:r>
            <a:r>
              <a:rPr lang="en-US" sz="1600" dirty="0" smtClean="0"/>
              <a:t>- failed</a:t>
            </a:r>
          </a:p>
          <a:p>
            <a:pPr marL="115888" indent="-115888"/>
            <a:r>
              <a:rPr lang="en-US" sz="1600" dirty="0" smtClean="0"/>
              <a:t>Transvaal alliance with Orange Free State (1897)→ British belief that Transvaal wants a united South Africa under Afrikaners [descendants of early Dutch settlers that lead free the two Afrikaner Republics]</a:t>
            </a:r>
          </a:p>
          <a:p>
            <a:pPr marL="115888" indent="-115888"/>
            <a:r>
              <a:rPr lang="en-US" sz="1600" dirty="0" smtClean="0"/>
              <a:t>British encourage a revolt for foreign miners voting rights in Transvaal [</a:t>
            </a:r>
            <a:r>
              <a:rPr lang="en-US" sz="1600" b="1" dirty="0" err="1" smtClean="0"/>
              <a:t>Uitlander</a:t>
            </a:r>
            <a:r>
              <a:rPr lang="en-US" sz="1600" dirty="0" err="1" smtClean="0"/>
              <a:t>s</a:t>
            </a:r>
            <a:r>
              <a:rPr lang="en-US" sz="1600" dirty="0" smtClean="0"/>
              <a:t>] </a:t>
            </a:r>
          </a:p>
          <a:p>
            <a:pPr marL="115888" indent="-115888">
              <a:buNone/>
            </a:pPr>
            <a:r>
              <a:rPr lang="en-US" sz="1600" dirty="0" smtClean="0"/>
              <a:t>				(Rosenberg)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Cause of the Second War</a:t>
            </a:r>
            <a:endParaRPr lang="en-US" u="sng" dirty="0"/>
          </a:p>
        </p:txBody>
      </p:sp>
      <p:sp>
        <p:nvSpPr>
          <p:cNvPr id="11" name="Rectangle 10"/>
          <p:cNvSpPr/>
          <p:nvPr/>
        </p:nvSpPr>
        <p:spPr>
          <a:xfrm>
            <a:off x="0" y="6596390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http://sv.wikipedia.org/wiki/Fil:Flag_of_Transvaal.png</a:t>
            </a:r>
            <a:endParaRPr lang="en-US" sz="1100" dirty="0"/>
          </a:p>
        </p:txBody>
      </p:sp>
      <p:pic>
        <p:nvPicPr>
          <p:cNvPr id="2052" name="Picture 4" descr="http://www.hist.umn.edu/hist1015/Stuff/SA%20&amp;%20Mozambique/GH%20SA%201885%20Witwatersrand%20Gold%20Mine%20in%20ree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037584"/>
            <a:ext cx="4533900" cy="264981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09800" y="54102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Witwatersrand Gold Mine: 1885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893713"/>
            <a:ext cx="441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http://www.hist.umn.edu/hist1015/Stuff/SA%20&amp;%20Mozambique/GH%20SA%201885%20Witwatersrand%20Gold%20Mine%20in%20Reef.html</a:t>
            </a:r>
            <a:endParaRPr lang="en-US" sz="1100" dirty="0"/>
          </a:p>
        </p:txBody>
      </p:sp>
      <p:pic>
        <p:nvPicPr>
          <p:cNvPr id="2054" name="Picture 6" descr="https://encrypted-tbn3.gstatic.com/images?q=tbn:ANd9GcRHgesE007IZNezViLk-i0pP-xIAra6U6TVOKguoIHB6j0qsY0s5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143000"/>
            <a:ext cx="3733800" cy="256268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324600" y="3733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Jameson Raid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4600" y="0"/>
            <a:ext cx="2819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http://colonialwarfare18901975.devhub.com/blog/561860-jameson-raid-29-december-1895-2-january-1896/</a:t>
            </a:r>
            <a:endParaRPr lang="en-US" sz="11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458200" y="4572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1551</Words>
  <Application>Microsoft Office PowerPoint</Application>
  <PresentationFormat>On-screen Show (4:3)</PresentationFormat>
  <Paragraphs>230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Revolts in the Empire  The Boxer Rebellion, The Boer Wars, and the Sepoy Rebellion</vt:lpstr>
      <vt:lpstr>The Boxer Rebellion</vt:lpstr>
      <vt:lpstr>Boxer Rebellion: The Revolt</vt:lpstr>
      <vt:lpstr>Boxer Rebellion: The Aftermath</vt:lpstr>
      <vt:lpstr>Boxer Rebellion: Reorganization of China</vt:lpstr>
      <vt:lpstr>The Boer Wars: Before the Conflict</vt:lpstr>
      <vt:lpstr>The First Boer War: The Initiators</vt:lpstr>
      <vt:lpstr>The First Boer War: The Initial Conflict</vt:lpstr>
      <vt:lpstr>The Second Boer War: At War Again</vt:lpstr>
      <vt:lpstr>The Second Boer War: Back to the Battlefield</vt:lpstr>
      <vt:lpstr>The Second Boer War: The End</vt:lpstr>
      <vt:lpstr>Sepoy Rebellion: Origin of Discontent</vt:lpstr>
      <vt:lpstr>Sepoy Rebellion: Outbreak of Revolt</vt:lpstr>
      <vt:lpstr>Works Cited: Pictures</vt:lpstr>
      <vt:lpstr>Works Cited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</dc:creator>
  <cp:lastModifiedBy>William</cp:lastModifiedBy>
  <cp:revision>71</cp:revision>
  <dcterms:created xsi:type="dcterms:W3CDTF">2013-02-11T00:54:35Z</dcterms:created>
  <dcterms:modified xsi:type="dcterms:W3CDTF">2013-02-14T16:18:11Z</dcterms:modified>
</cp:coreProperties>
</file>